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52"/>
  </p:notesMasterIdLst>
  <p:sldIdLst>
    <p:sldId id="256" r:id="rId2"/>
    <p:sldId id="257" r:id="rId3"/>
    <p:sldId id="258" r:id="rId4"/>
    <p:sldId id="260" r:id="rId5"/>
    <p:sldId id="261" r:id="rId6"/>
    <p:sldId id="259"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05" r:id="rId28"/>
    <p:sldId id="282" r:id="rId29"/>
    <p:sldId id="283" r:id="rId30"/>
    <p:sldId id="284"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285" r:id="rId51"/>
  </p:sldIdLst>
  <p:sldSz cx="12192000" cy="6858000"/>
  <p:notesSz cx="6858000" cy="931386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357" autoAdjust="0"/>
  </p:normalViewPr>
  <p:slideViewPr>
    <p:cSldViewPr snapToGrid="0">
      <p:cViewPr varScale="1">
        <p:scale>
          <a:sx n="114" d="100"/>
          <a:sy n="114" d="100"/>
        </p:scale>
        <p:origin x="43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6731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67311"/>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82296"/>
            <a:ext cx="5486400" cy="3667334"/>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46554"/>
            <a:ext cx="2971800" cy="46731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846554"/>
            <a:ext cx="2971800" cy="46731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
        <p:cNvGrpSpPr/>
        <p:nvPr/>
      </p:nvGrpSpPr>
      <p:grpSpPr>
        <a:xfrm>
          <a:off x="0" y="0"/>
          <a:ext cx="0" cy="0"/>
          <a:chOff x="0" y="0"/>
          <a:chExt cx="0" cy="0"/>
        </a:xfrm>
      </p:grpSpPr>
      <p:sp>
        <p:nvSpPr>
          <p:cNvPr id="25" name="Google Shape;25;p1: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 name="Google Shape;26;p1: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0: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10: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1: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11: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2: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12: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3: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13: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4: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14: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5: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5: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6: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6: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7: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7: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8: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8: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9: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9: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2: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 name="Google Shape;32;p2: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0: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20: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1: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21: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2: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22: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3: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23: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4: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24: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5: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3" name="Google Shape;253;p25: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6: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p26: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50: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50: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7: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27: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8: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28: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3: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 name="Google Shape;39;p3: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9: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9: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1: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31: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2: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32: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33: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33: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4: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8" name="Google Shape;318;p34: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5: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35: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6: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36: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7: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37: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38: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38: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9: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p39: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5: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p5: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0: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40: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41: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41: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42: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p42: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3: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43: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4: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44: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5: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45: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46: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p46: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47: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47: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48: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48: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p49: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p49: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6: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6: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0: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30: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4: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 name="Google Shape;50;p4: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7: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7: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8: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8: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9:notes"/>
          <p:cNvSpPr txBox="1">
            <a:spLocks noGrp="1"/>
          </p:cNvSpPr>
          <p:nvPr>
            <p:ph type="body" idx="1"/>
          </p:nvPr>
        </p:nvSpPr>
        <p:spPr>
          <a:xfrm>
            <a:off x="685800" y="4482296"/>
            <a:ext cx="5486400" cy="3667334"/>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9:notes"/>
          <p:cNvSpPr>
            <a:spLocks noGrp="1" noRot="1" noChangeAspect="1"/>
          </p:cNvSpPr>
          <p:nvPr>
            <p:ph type="sldImg" idx="2"/>
          </p:nvPr>
        </p:nvSpPr>
        <p:spPr>
          <a:xfrm>
            <a:off x="635000" y="1163638"/>
            <a:ext cx="5588000" cy="31432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7F7F7F"/>
              </a:buClr>
              <a:buSzPts val="4400"/>
              <a:buFont typeface="Arial"/>
              <a:buNone/>
              <a:defRPr sz="4400">
                <a:solidFill>
                  <a:srgbClr val="7F7F7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rgbClr val="757070"/>
              </a:buClr>
              <a:buSzPts val="2400"/>
              <a:buNone/>
              <a:defRPr sz="2400">
                <a:solidFill>
                  <a:srgbClr val="757070"/>
                </a:solidFill>
              </a:defRPr>
            </a:lvl1pPr>
            <a:lvl2pPr lvl="1" algn="ctr">
              <a:lnSpc>
                <a:spcPct val="90000"/>
              </a:lnSpc>
              <a:spcBef>
                <a:spcPts val="500"/>
              </a:spcBef>
              <a:spcAft>
                <a:spcPts val="0"/>
              </a:spcAft>
              <a:buClr>
                <a:srgbClr val="757070"/>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7F7F7F"/>
              </a:buClr>
              <a:buSzPts val="3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838200" y="2286000"/>
            <a:ext cx="10515600" cy="3505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070"/>
              </a:buClr>
              <a:buSzPts val="2000"/>
              <a:buNone/>
              <a:defRPr/>
            </a:lvl1pPr>
            <a:lvl2pPr marL="914400" lvl="1" indent="-342900" algn="l">
              <a:lnSpc>
                <a:spcPct val="90000"/>
              </a:lnSpc>
              <a:spcBef>
                <a:spcPts val="500"/>
              </a:spcBef>
              <a:spcAft>
                <a:spcPts val="0"/>
              </a:spcAft>
              <a:buClr>
                <a:srgbClr val="757070"/>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p:cSld name="Título y objetos">
    <p:spTree>
      <p:nvGrpSpPr>
        <p:cNvPr id="1" name="Shape 18"/>
        <p:cNvGrpSpPr/>
        <p:nvPr/>
      </p:nvGrpSpPr>
      <p:grpSpPr>
        <a:xfrm>
          <a:off x="0" y="0"/>
          <a:ext cx="0" cy="0"/>
          <a:chOff x="0" y="0"/>
          <a:chExt cx="0" cy="0"/>
        </a:xfrm>
      </p:grpSpPr>
      <p:sp>
        <p:nvSpPr>
          <p:cNvPr id="19" name="Google Shape;19;p4"/>
          <p:cNvSpPr txBox="1">
            <a:spLocks noGrp="1"/>
          </p:cNvSpPr>
          <p:nvPr>
            <p:ph type="body" idx="1"/>
          </p:nvPr>
        </p:nvSpPr>
        <p:spPr>
          <a:xfrm>
            <a:off x="838200" y="2197099"/>
            <a:ext cx="10515600" cy="363220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070"/>
              </a:buClr>
              <a:buSzPts val="1800"/>
              <a:buNone/>
              <a:defRPr/>
            </a:lvl1pPr>
            <a:lvl2pPr marL="914400" lvl="1" indent="-342900" algn="l">
              <a:lnSpc>
                <a:spcPct val="90000"/>
              </a:lnSpc>
              <a:spcBef>
                <a:spcPts val="500"/>
              </a:spcBef>
              <a:spcAft>
                <a:spcPts val="0"/>
              </a:spcAft>
              <a:buClr>
                <a:srgbClr val="757070"/>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4"/>
          <p:cNvSpPr txBox="1">
            <a:spLocks noGrp="1"/>
          </p:cNvSpPr>
          <p:nvPr>
            <p:ph type="title"/>
          </p:nvPr>
        </p:nvSpPr>
        <p:spPr>
          <a:xfrm>
            <a:off x="838200" y="973137"/>
            <a:ext cx="10515600" cy="8524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7F7F7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el título">
  <p:cSld name="Solo el título">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838200" y="973137"/>
            <a:ext cx="10515600" cy="8524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7F7F7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7">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7F7F7F"/>
              </a:buClr>
              <a:buSzPts val="3200"/>
              <a:buFont typeface="Arial"/>
              <a:buNone/>
              <a:defRPr sz="3200" b="1" i="0" u="none" strike="noStrike" cap="none">
                <a:solidFill>
                  <a:srgbClr val="7F7F7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2197099"/>
            <a:ext cx="10515600" cy="3632201"/>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000"/>
              </a:spcBef>
              <a:spcAft>
                <a:spcPts val="0"/>
              </a:spcAft>
              <a:buClr>
                <a:srgbClr val="757070"/>
              </a:buClr>
              <a:buSzPts val="2000"/>
              <a:buFont typeface="Arial"/>
              <a:buNone/>
              <a:defRPr sz="2000" b="0" i="0" u="none" strike="noStrike" cap="none">
                <a:solidFill>
                  <a:srgbClr val="757070"/>
                </a:solidFill>
                <a:latin typeface="Arial"/>
                <a:ea typeface="Arial"/>
                <a:cs typeface="Arial"/>
                <a:sym typeface="Arial"/>
              </a:defRPr>
            </a:lvl1pPr>
            <a:lvl2pPr marL="914400" marR="0" lvl="1" indent="-381000" algn="l" rtl="0">
              <a:lnSpc>
                <a:spcPct val="90000"/>
              </a:lnSpc>
              <a:spcBef>
                <a:spcPts val="500"/>
              </a:spcBef>
              <a:spcAft>
                <a:spcPts val="0"/>
              </a:spcAft>
              <a:buClr>
                <a:srgbClr val="757070"/>
              </a:buClr>
              <a:buSzPts val="2400"/>
              <a:buFont typeface="Arial"/>
              <a:buChar char="•"/>
              <a:defRPr sz="2400" b="0" i="1" u="none" strike="noStrike" cap="none">
                <a:solidFill>
                  <a:srgbClr val="757070"/>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g"/></Relationships>
</file>

<file path=ppt/slides/_rels/slide1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42.jp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jp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58.jpg"/></Relationships>
</file>

<file path=ppt/slides/_rels/slide3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5.jpg"/><Relationship Id="rId5" Type="http://schemas.openxmlformats.org/officeDocument/2006/relationships/image" Target="../media/image64.jp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jp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
        <p:cNvGrpSpPr/>
        <p:nvPr/>
      </p:nvGrpSpPr>
      <p:grpSpPr>
        <a:xfrm>
          <a:off x="0" y="0"/>
          <a:ext cx="0" cy="0"/>
          <a:chOff x="0" y="0"/>
          <a:chExt cx="0" cy="0"/>
        </a:xfrm>
      </p:grpSpPr>
      <p:sp>
        <p:nvSpPr>
          <p:cNvPr id="28" name="Google Shape;28;p7"/>
          <p:cNvSpPr txBox="1"/>
          <p:nvPr/>
        </p:nvSpPr>
        <p:spPr>
          <a:xfrm>
            <a:off x="626533" y="3076610"/>
            <a:ext cx="378460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9" name="Google Shape;29;p7"/>
          <p:cNvSpPr txBox="1"/>
          <p:nvPr/>
        </p:nvSpPr>
        <p:spPr>
          <a:xfrm>
            <a:off x="-82007" y="3085078"/>
            <a:ext cx="4679407" cy="1693325"/>
          </a:xfrm>
          <a:prstGeom prst="rect">
            <a:avLst/>
          </a:prstGeom>
          <a:noFill/>
          <a:ln>
            <a:noFill/>
          </a:ln>
        </p:spPr>
        <p:txBody>
          <a:bodyPr spcFirstLastPara="1" wrap="square" lIns="91425" tIns="45700" rIns="91425" bIns="45700" anchor="b" anchorCtr="0">
            <a:noAutofit/>
          </a:bodyPr>
          <a:lstStyle/>
          <a:p>
            <a:pPr marL="0" marR="0" lvl="0" indent="0" algn="ctr" rtl="0">
              <a:lnSpc>
                <a:spcPct val="220000"/>
              </a:lnSpc>
              <a:spcBef>
                <a:spcPts val="0"/>
              </a:spcBef>
              <a:spcAft>
                <a:spcPts val="0"/>
              </a:spcAft>
              <a:buClr>
                <a:srgbClr val="323F4F"/>
              </a:buClr>
              <a:buSzPts val="3200"/>
              <a:buFont typeface="Arial"/>
              <a:buNone/>
            </a:pPr>
            <a:r>
              <a:rPr lang="es-ES" sz="3200" b="1" u="none">
                <a:solidFill>
                  <a:srgbClr val="323F4F"/>
                </a:solidFill>
                <a:latin typeface="Arial"/>
                <a:ea typeface="Arial"/>
                <a:cs typeface="Arial"/>
                <a:sym typeface="Arial"/>
              </a:rPr>
              <a:t>DOCTRINA</a:t>
            </a:r>
            <a:endParaRPr/>
          </a:p>
          <a:p>
            <a:pPr marL="0" marR="0" lvl="0" indent="0" algn="ctr" rtl="0">
              <a:lnSpc>
                <a:spcPct val="220000"/>
              </a:lnSpc>
              <a:spcBef>
                <a:spcPts val="0"/>
              </a:spcBef>
              <a:spcAft>
                <a:spcPts val="0"/>
              </a:spcAft>
              <a:buClr>
                <a:srgbClr val="323F4F"/>
              </a:buClr>
              <a:buSzPts val="3200"/>
              <a:buFont typeface="Arial"/>
              <a:buNone/>
            </a:pPr>
            <a:r>
              <a:rPr lang="es-ES" sz="3200" b="1" u="none">
                <a:solidFill>
                  <a:srgbClr val="323F4F"/>
                </a:solidFill>
                <a:latin typeface="Arial"/>
                <a:ea typeface="Arial"/>
                <a:cs typeface="Arial"/>
                <a:sym typeface="Arial"/>
              </a:rPr>
              <a:t>INSTITUCIONAL</a:t>
            </a:r>
            <a:endParaRPr sz="3200" b="1" u="none">
              <a:solidFill>
                <a:srgbClr val="323F4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3200"/>
              <a:buFont typeface="Arial"/>
              <a:buNone/>
            </a:pPr>
            <a:r>
              <a:rPr lang="es-ES">
                <a:solidFill>
                  <a:srgbClr val="171616"/>
                </a:solidFill>
              </a:rPr>
              <a:t>LA FEDERACION</a:t>
            </a:r>
            <a:endParaRPr>
              <a:solidFill>
                <a:srgbClr val="171616"/>
              </a:solidFill>
            </a:endParaRPr>
          </a:p>
        </p:txBody>
      </p:sp>
      <p:sp>
        <p:nvSpPr>
          <p:cNvPr id="104" name="Google Shape;104;p16"/>
          <p:cNvSpPr txBox="1">
            <a:spLocks noGrp="1"/>
          </p:cNvSpPr>
          <p:nvPr>
            <p:ph type="body" idx="1"/>
          </p:nvPr>
        </p:nvSpPr>
        <p:spPr>
          <a:xfrm>
            <a:off x="838200" y="2286000"/>
            <a:ext cx="4859215" cy="350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171616"/>
              </a:buClr>
              <a:buSzPts val="2400"/>
              <a:buNone/>
            </a:pPr>
            <a:r>
              <a:rPr lang="es-ES" sz="2400">
                <a:solidFill>
                  <a:srgbClr val="171616"/>
                </a:solidFill>
              </a:rPr>
              <a:t>Es una organización internacional no gubernamental federada que agrupa a las Sociedades Nacionales </a:t>
            </a:r>
            <a:endParaRPr/>
          </a:p>
          <a:p>
            <a:pPr marL="0" lvl="0" indent="0" algn="l" rtl="0">
              <a:lnSpc>
                <a:spcPct val="90000"/>
              </a:lnSpc>
              <a:spcBef>
                <a:spcPts val="1000"/>
              </a:spcBef>
              <a:spcAft>
                <a:spcPts val="0"/>
              </a:spcAft>
              <a:buClr>
                <a:srgbClr val="171616"/>
              </a:buClr>
              <a:buSzPts val="2400"/>
              <a:buNone/>
            </a:pPr>
            <a:r>
              <a:rPr lang="es-ES" sz="2400">
                <a:solidFill>
                  <a:srgbClr val="171616"/>
                </a:solidFill>
              </a:rPr>
              <a:t>Tiene el carácter de organización consultiva ante el consejo económico y social de las Naciones Unidas </a:t>
            </a:r>
            <a:endParaRPr/>
          </a:p>
          <a:p>
            <a:pPr marL="0" lvl="0" indent="0" algn="l" rtl="0">
              <a:lnSpc>
                <a:spcPct val="90000"/>
              </a:lnSpc>
              <a:spcBef>
                <a:spcPts val="1000"/>
              </a:spcBef>
              <a:spcAft>
                <a:spcPts val="0"/>
              </a:spcAft>
              <a:buClr>
                <a:srgbClr val="757070"/>
              </a:buClr>
              <a:buSzPts val="2000"/>
              <a:buNone/>
            </a:pPr>
            <a:endParaRPr/>
          </a:p>
        </p:txBody>
      </p:sp>
      <p:pic>
        <p:nvPicPr>
          <p:cNvPr id="105" name="Google Shape;105;p16"/>
          <p:cNvPicPr preferRelativeResize="0"/>
          <p:nvPr/>
        </p:nvPicPr>
        <p:blipFill rotWithShape="1">
          <a:blip r:embed="rId3">
            <a:alphaModFix/>
          </a:blip>
          <a:srcRect/>
          <a:stretch/>
        </p:blipFill>
        <p:spPr>
          <a:xfrm>
            <a:off x="6246055" y="1221545"/>
            <a:ext cx="5755123" cy="5094849"/>
          </a:xfrm>
          <a:prstGeom prst="rect">
            <a:avLst/>
          </a:prstGeom>
          <a:noFill/>
          <a:ln>
            <a:noFill/>
          </a:ln>
        </p:spPr>
      </p:pic>
    </p:spTree>
  </p:cSld>
  <p:clrMapOvr>
    <a:masterClrMapping/>
  </p:clrMapOvr>
  <p:transition spd="med">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3200"/>
              <a:buFont typeface="Arial"/>
              <a:buNone/>
            </a:pPr>
            <a:r>
              <a:rPr lang="es-ES">
                <a:solidFill>
                  <a:srgbClr val="171616"/>
                </a:solidFill>
              </a:rPr>
              <a:t>ACCIONES</a:t>
            </a:r>
            <a:endParaRPr>
              <a:solidFill>
                <a:srgbClr val="171616"/>
              </a:solidFill>
            </a:endParaRPr>
          </a:p>
        </p:txBody>
      </p:sp>
      <p:sp>
        <p:nvSpPr>
          <p:cNvPr id="111" name="Google Shape;111;p17"/>
          <p:cNvSpPr txBox="1">
            <a:spLocks noGrp="1"/>
          </p:cNvSpPr>
          <p:nvPr>
            <p:ph type="body" idx="1"/>
          </p:nvPr>
        </p:nvSpPr>
        <p:spPr>
          <a:xfrm>
            <a:off x="838200" y="2286000"/>
            <a:ext cx="6448865" cy="350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171616"/>
              </a:buClr>
              <a:buSzPts val="2000"/>
              <a:buNone/>
            </a:pPr>
            <a:r>
              <a:rPr lang="es-ES">
                <a:solidFill>
                  <a:srgbClr val="171616"/>
                </a:solidFill>
              </a:rPr>
              <a:t>A. Órgano permanente de enlace. </a:t>
            </a:r>
            <a:endParaRPr/>
          </a:p>
          <a:p>
            <a:pPr marL="0" lvl="0" indent="0" algn="l" rtl="0">
              <a:lnSpc>
                <a:spcPct val="90000"/>
              </a:lnSpc>
              <a:spcBef>
                <a:spcPts val="1000"/>
              </a:spcBef>
              <a:spcAft>
                <a:spcPts val="0"/>
              </a:spcAft>
              <a:buClr>
                <a:srgbClr val="171616"/>
              </a:buClr>
              <a:buSzPts val="2000"/>
              <a:buNone/>
            </a:pPr>
            <a:r>
              <a:rPr lang="es-ES">
                <a:solidFill>
                  <a:srgbClr val="171616"/>
                </a:solidFill>
              </a:rPr>
              <a:t>B. Estimular y favorecer la creación de las Sociedades Nacionales </a:t>
            </a:r>
            <a:endParaRPr/>
          </a:p>
          <a:p>
            <a:pPr marL="0" lvl="0" indent="0" algn="l" rtl="0">
              <a:lnSpc>
                <a:spcPct val="90000"/>
              </a:lnSpc>
              <a:spcBef>
                <a:spcPts val="1000"/>
              </a:spcBef>
              <a:spcAft>
                <a:spcPts val="0"/>
              </a:spcAft>
              <a:buClr>
                <a:srgbClr val="171616"/>
              </a:buClr>
              <a:buSzPts val="2000"/>
              <a:buNone/>
            </a:pPr>
            <a:r>
              <a:rPr lang="es-ES">
                <a:solidFill>
                  <a:srgbClr val="171616"/>
                </a:solidFill>
              </a:rPr>
              <a:t>C. Prestar socorro a las víctimas de desastre.</a:t>
            </a:r>
            <a:endParaRPr/>
          </a:p>
          <a:p>
            <a:pPr marL="0" lvl="0" indent="0" algn="l" rtl="0">
              <a:lnSpc>
                <a:spcPct val="90000"/>
              </a:lnSpc>
              <a:spcBef>
                <a:spcPts val="1000"/>
              </a:spcBef>
              <a:spcAft>
                <a:spcPts val="0"/>
              </a:spcAft>
              <a:buClr>
                <a:srgbClr val="171616"/>
              </a:buClr>
              <a:buSzPts val="2000"/>
              <a:buNone/>
            </a:pPr>
            <a:r>
              <a:rPr lang="es-ES">
                <a:solidFill>
                  <a:srgbClr val="171616"/>
                </a:solidFill>
              </a:rPr>
              <a:t>D. Ayudar a las Sociedades Nacionales en la preparación para desastres.</a:t>
            </a:r>
            <a:endParaRPr/>
          </a:p>
          <a:p>
            <a:pPr marL="0" lvl="0" indent="0" algn="l" rtl="0">
              <a:lnSpc>
                <a:spcPct val="90000"/>
              </a:lnSpc>
              <a:spcBef>
                <a:spcPts val="1000"/>
              </a:spcBef>
              <a:spcAft>
                <a:spcPts val="0"/>
              </a:spcAft>
              <a:buClr>
                <a:srgbClr val="171616"/>
              </a:buClr>
              <a:buSzPts val="2000"/>
              <a:buNone/>
            </a:pPr>
            <a:r>
              <a:rPr lang="es-ES">
                <a:solidFill>
                  <a:srgbClr val="171616"/>
                </a:solidFill>
              </a:rPr>
              <a:t>E. Organizar, coordinar y dirigir acciones internacionales de Socorro</a:t>
            </a:r>
            <a:endParaRPr/>
          </a:p>
          <a:p>
            <a:pPr marL="0" lvl="0" indent="0" algn="l" rtl="0">
              <a:lnSpc>
                <a:spcPct val="90000"/>
              </a:lnSpc>
              <a:spcBef>
                <a:spcPts val="1000"/>
              </a:spcBef>
              <a:spcAft>
                <a:spcPts val="0"/>
              </a:spcAft>
              <a:buClr>
                <a:srgbClr val="171616"/>
              </a:buClr>
              <a:buSzPts val="2000"/>
              <a:buNone/>
            </a:pPr>
            <a:r>
              <a:rPr lang="es-ES">
                <a:solidFill>
                  <a:srgbClr val="171616"/>
                </a:solidFill>
              </a:rPr>
              <a:t>F. Estimular y coordinar entre las Sociedades Nacionales la protección de la Salud.</a:t>
            </a:r>
            <a:endParaRPr/>
          </a:p>
          <a:p>
            <a:pPr marL="0" lvl="0" indent="0" algn="l" rtl="0">
              <a:lnSpc>
                <a:spcPct val="90000"/>
              </a:lnSpc>
              <a:spcBef>
                <a:spcPts val="1000"/>
              </a:spcBef>
              <a:spcAft>
                <a:spcPts val="0"/>
              </a:spcAft>
              <a:buClr>
                <a:srgbClr val="757070"/>
              </a:buClr>
              <a:buSzPts val="2000"/>
              <a:buNone/>
            </a:pPr>
            <a:endParaRPr/>
          </a:p>
        </p:txBody>
      </p:sp>
      <p:pic>
        <p:nvPicPr>
          <p:cNvPr id="112" name="Google Shape;112;p17"/>
          <p:cNvPicPr preferRelativeResize="0"/>
          <p:nvPr/>
        </p:nvPicPr>
        <p:blipFill rotWithShape="1">
          <a:blip r:embed="rId3">
            <a:alphaModFix/>
          </a:blip>
          <a:srcRect/>
          <a:stretch/>
        </p:blipFill>
        <p:spPr>
          <a:xfrm>
            <a:off x="7413675" y="2090836"/>
            <a:ext cx="4150188" cy="3505200"/>
          </a:xfrm>
          <a:prstGeom prst="rect">
            <a:avLst/>
          </a:prstGeom>
          <a:noFill/>
          <a:ln>
            <a:noFill/>
          </a:ln>
        </p:spPr>
      </p:pic>
    </p:spTree>
  </p:cSld>
  <p:clrMapOvr>
    <a:masterClrMapping/>
  </p:clrMapOvr>
  <p:transition spd="med">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3200"/>
              <a:buFont typeface="Arial"/>
              <a:buNone/>
            </a:pPr>
            <a:r>
              <a:rPr lang="es-ES">
                <a:solidFill>
                  <a:srgbClr val="171616"/>
                </a:solidFill>
              </a:rPr>
              <a:t>LAS SOCIEDADES NACIONALES</a:t>
            </a:r>
            <a:endParaRPr>
              <a:solidFill>
                <a:srgbClr val="171616"/>
              </a:solidFill>
            </a:endParaRPr>
          </a:p>
        </p:txBody>
      </p:sp>
      <p:sp>
        <p:nvSpPr>
          <p:cNvPr id="118" name="Google Shape;118;p18"/>
          <p:cNvSpPr txBox="1">
            <a:spLocks noGrp="1"/>
          </p:cNvSpPr>
          <p:nvPr>
            <p:ph type="body" idx="1"/>
          </p:nvPr>
        </p:nvSpPr>
        <p:spPr>
          <a:xfrm>
            <a:off x="6381750" y="1893912"/>
            <a:ext cx="5495700" cy="43329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rgbClr val="171616"/>
              </a:buClr>
              <a:buSzPct val="100000"/>
              <a:buNone/>
            </a:pPr>
            <a:r>
              <a:rPr lang="es-ES" sz="2400" b="1">
                <a:solidFill>
                  <a:srgbClr val="171616"/>
                </a:solidFill>
              </a:rPr>
              <a:t>Naturaleza Jurídica</a:t>
            </a:r>
            <a:endParaRPr/>
          </a:p>
          <a:p>
            <a:pPr marL="0" lvl="0" indent="0" algn="l" rtl="0">
              <a:lnSpc>
                <a:spcPct val="90000"/>
              </a:lnSpc>
              <a:spcBef>
                <a:spcPts val="1000"/>
              </a:spcBef>
              <a:spcAft>
                <a:spcPts val="0"/>
              </a:spcAft>
              <a:buClr>
                <a:srgbClr val="171616"/>
              </a:buClr>
              <a:buSzPct val="100000"/>
              <a:buNone/>
            </a:pPr>
            <a:r>
              <a:rPr lang="es-ES" sz="2400">
                <a:solidFill>
                  <a:srgbClr val="171616"/>
                </a:solidFill>
              </a:rPr>
              <a:t>Las Sociedades Nacionales tienen particularidades en relación con su naturaleza jurídica ; de una parte son organizaciones privadas regidas por las normas de sus respectivos países y se constituyen “auxiliares de los poderes públicos”; de otra parte, las normas del Derecho Internacional Humanitario regulan aspectos de su labor, y les permite acceder a un estatuto especial.</a:t>
            </a:r>
            <a:endParaRPr/>
          </a:p>
          <a:p>
            <a:pPr marL="342900" lvl="0" indent="-342900" algn="l" rtl="0">
              <a:lnSpc>
                <a:spcPct val="90000"/>
              </a:lnSpc>
              <a:spcBef>
                <a:spcPts val="1000"/>
              </a:spcBef>
              <a:spcAft>
                <a:spcPts val="0"/>
              </a:spcAft>
              <a:buClr>
                <a:srgbClr val="171616"/>
              </a:buClr>
              <a:buSzPct val="100000"/>
              <a:buFont typeface="Arial"/>
              <a:buChar char="•"/>
            </a:pPr>
            <a:r>
              <a:rPr lang="es-ES" sz="2400">
                <a:solidFill>
                  <a:srgbClr val="171616"/>
                </a:solidFill>
              </a:rPr>
              <a:t>Carácter de Auxiliar  de los poderes públicos, concepción inicial de Dunant y de las resoluciones de la conferencia Internacional (1863)</a:t>
            </a:r>
            <a:endParaRPr/>
          </a:p>
          <a:p>
            <a:pPr marL="0" lvl="0" indent="0" algn="l" rtl="0">
              <a:lnSpc>
                <a:spcPct val="90000"/>
              </a:lnSpc>
              <a:spcBef>
                <a:spcPts val="1000"/>
              </a:spcBef>
              <a:spcAft>
                <a:spcPts val="0"/>
              </a:spcAft>
              <a:buClr>
                <a:srgbClr val="757070"/>
              </a:buClr>
              <a:buSzPct val="100000"/>
              <a:buNone/>
            </a:pPr>
            <a:endParaRPr/>
          </a:p>
        </p:txBody>
      </p:sp>
      <p:pic>
        <p:nvPicPr>
          <p:cNvPr id="119" name="Google Shape;119;p18"/>
          <p:cNvPicPr preferRelativeResize="0"/>
          <p:nvPr/>
        </p:nvPicPr>
        <p:blipFill rotWithShape="1">
          <a:blip r:embed="rId3">
            <a:alphaModFix/>
          </a:blip>
          <a:srcRect/>
          <a:stretch/>
        </p:blipFill>
        <p:spPr>
          <a:xfrm>
            <a:off x="189621" y="1893888"/>
            <a:ext cx="2781300" cy="1856324"/>
          </a:xfrm>
          <a:prstGeom prst="rect">
            <a:avLst/>
          </a:prstGeom>
          <a:noFill/>
          <a:ln>
            <a:noFill/>
          </a:ln>
        </p:spPr>
      </p:pic>
      <p:pic>
        <p:nvPicPr>
          <p:cNvPr id="120" name="Google Shape;120;p18"/>
          <p:cNvPicPr preferRelativeResize="0"/>
          <p:nvPr/>
        </p:nvPicPr>
        <p:blipFill rotWithShape="1">
          <a:blip r:embed="rId4">
            <a:alphaModFix/>
          </a:blip>
          <a:srcRect/>
          <a:stretch/>
        </p:blipFill>
        <p:spPr>
          <a:xfrm>
            <a:off x="3043310" y="1893888"/>
            <a:ext cx="2609850" cy="1856324"/>
          </a:xfrm>
          <a:prstGeom prst="rect">
            <a:avLst/>
          </a:prstGeom>
          <a:noFill/>
          <a:ln>
            <a:noFill/>
          </a:ln>
        </p:spPr>
      </p:pic>
      <p:pic>
        <p:nvPicPr>
          <p:cNvPr id="121" name="Google Shape;121;p18"/>
          <p:cNvPicPr preferRelativeResize="0"/>
          <p:nvPr/>
        </p:nvPicPr>
        <p:blipFill rotWithShape="1">
          <a:blip r:embed="rId5">
            <a:alphaModFix/>
          </a:blip>
          <a:srcRect/>
          <a:stretch/>
        </p:blipFill>
        <p:spPr>
          <a:xfrm>
            <a:off x="3043310" y="4083318"/>
            <a:ext cx="2724150" cy="1676400"/>
          </a:xfrm>
          <a:prstGeom prst="rect">
            <a:avLst/>
          </a:prstGeom>
          <a:noFill/>
          <a:ln>
            <a:noFill/>
          </a:ln>
        </p:spPr>
      </p:pic>
      <p:pic>
        <p:nvPicPr>
          <p:cNvPr id="122" name="Google Shape;122;p18"/>
          <p:cNvPicPr preferRelativeResize="0"/>
          <p:nvPr/>
        </p:nvPicPr>
        <p:blipFill rotWithShape="1">
          <a:blip r:embed="rId6">
            <a:alphaModFix/>
          </a:blip>
          <a:srcRect/>
          <a:stretch/>
        </p:blipFill>
        <p:spPr>
          <a:xfrm>
            <a:off x="351546" y="4016643"/>
            <a:ext cx="2628900" cy="1743075"/>
          </a:xfrm>
          <a:prstGeom prst="rect">
            <a:avLst/>
          </a:prstGeom>
          <a:noFill/>
          <a:ln>
            <a:noFill/>
          </a:ln>
        </p:spPr>
      </p:pic>
    </p:spTree>
  </p:cSld>
  <p:clrMapOvr>
    <a:masterClrMapping/>
  </p:clrMapOvr>
  <p:transition spd="med">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730045" y="2712883"/>
            <a:ext cx="10515600" cy="8524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7F7F7F"/>
              </a:buClr>
              <a:buSzPts val="4000"/>
              <a:buFont typeface="Arial"/>
              <a:buNone/>
            </a:pPr>
            <a:r>
              <a:rPr lang="es-ES" sz="4000"/>
              <a:t>EMBLEMA</a:t>
            </a:r>
            <a:endParaRPr sz="400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grpSp>
        <p:nvGrpSpPr>
          <p:cNvPr id="132" name="Google Shape;132;p20"/>
          <p:cNvGrpSpPr/>
          <p:nvPr/>
        </p:nvGrpSpPr>
        <p:grpSpPr>
          <a:xfrm>
            <a:off x="1383032" y="1034579"/>
            <a:ext cx="8856984" cy="5328591"/>
            <a:chOff x="0" y="0"/>
            <a:chExt cx="8856984" cy="5328591"/>
          </a:xfrm>
        </p:grpSpPr>
        <p:sp>
          <p:nvSpPr>
            <p:cNvPr id="133" name="Google Shape;133;p20"/>
            <p:cNvSpPr/>
            <p:nvPr/>
          </p:nvSpPr>
          <p:spPr>
            <a:xfrm>
              <a:off x="0" y="1656190"/>
              <a:ext cx="8856984" cy="2131436"/>
            </a:xfrm>
            <a:prstGeom prst="notchedRightArrow">
              <a:avLst>
                <a:gd name="adj1" fmla="val 50000"/>
                <a:gd name="adj2" fmla="val 50000"/>
              </a:avLst>
            </a:prstGeom>
            <a:solidFill>
              <a:srgbClr val="FCBA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a:off x="2189" y="0"/>
              <a:ext cx="1274705" cy="21314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txBox="1"/>
            <p:nvPr/>
          </p:nvSpPr>
          <p:spPr>
            <a:xfrm>
              <a:off x="2189" y="0"/>
              <a:ext cx="1274705" cy="2131436"/>
            </a:xfrm>
            <a:prstGeom prst="rect">
              <a:avLst/>
            </a:prstGeom>
            <a:noFill/>
            <a:ln>
              <a:noFill/>
            </a:ln>
          </p:spPr>
          <p:txBody>
            <a:bodyPr spcFirstLastPara="1" wrap="square" lIns="462275" tIns="462275" rIns="462275" bIns="462275" anchor="b" anchorCtr="0">
              <a:noAutofit/>
            </a:bodyPr>
            <a:lstStyle/>
            <a:p>
              <a:pPr marL="0" marR="0" lvl="0" indent="0" algn="ctr" rtl="0">
                <a:lnSpc>
                  <a:spcPct val="90000"/>
                </a:lnSpc>
                <a:spcBef>
                  <a:spcPts val="0"/>
                </a:spcBef>
                <a:spcAft>
                  <a:spcPts val="0"/>
                </a:spcAft>
                <a:buNone/>
              </a:pPr>
              <a:endParaRPr sz="6500">
                <a:solidFill>
                  <a:srgbClr val="FFBFBF"/>
                </a:solidFill>
                <a:latin typeface="Arial"/>
                <a:ea typeface="Arial"/>
                <a:cs typeface="Arial"/>
                <a:sym typeface="Arial"/>
              </a:endParaRPr>
            </a:p>
          </p:txBody>
        </p:sp>
        <p:sp>
          <p:nvSpPr>
            <p:cNvPr id="136" name="Google Shape;136;p20"/>
            <p:cNvSpPr/>
            <p:nvPr/>
          </p:nvSpPr>
          <p:spPr>
            <a:xfrm>
              <a:off x="373112" y="2397866"/>
              <a:ext cx="532859" cy="532859"/>
            </a:xfrm>
            <a:prstGeom prst="ellipse">
              <a:avLst/>
            </a:prstGeom>
            <a:solidFill>
              <a:srgbClr val="B83D3F"/>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a:off x="1340629" y="3197155"/>
              <a:ext cx="1274705" cy="21314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txBox="1"/>
            <p:nvPr/>
          </p:nvSpPr>
          <p:spPr>
            <a:xfrm>
              <a:off x="1340629" y="3197155"/>
              <a:ext cx="1274705" cy="2131436"/>
            </a:xfrm>
            <a:prstGeom prst="rect">
              <a:avLst/>
            </a:prstGeom>
            <a:noFill/>
            <a:ln>
              <a:noFill/>
            </a:ln>
          </p:spPr>
          <p:txBody>
            <a:bodyPr spcFirstLastPara="1" wrap="square" lIns="462275" tIns="462275" rIns="462275" bIns="462275" anchor="t" anchorCtr="0">
              <a:noAutofit/>
            </a:bodyPr>
            <a:lstStyle/>
            <a:p>
              <a:pPr marL="0" marR="0" lvl="0" indent="0" algn="ctr" rtl="0">
                <a:lnSpc>
                  <a:spcPct val="90000"/>
                </a:lnSpc>
                <a:spcBef>
                  <a:spcPts val="0"/>
                </a:spcBef>
                <a:spcAft>
                  <a:spcPts val="0"/>
                </a:spcAft>
                <a:buNone/>
              </a:pPr>
              <a:endParaRPr sz="6500">
                <a:solidFill>
                  <a:srgbClr val="FFBFBF"/>
                </a:solidFill>
                <a:latin typeface="Arial"/>
                <a:ea typeface="Arial"/>
                <a:cs typeface="Arial"/>
                <a:sym typeface="Arial"/>
              </a:endParaRPr>
            </a:p>
          </p:txBody>
        </p:sp>
        <p:sp>
          <p:nvSpPr>
            <p:cNvPr id="139" name="Google Shape;139;p20"/>
            <p:cNvSpPr/>
            <p:nvPr/>
          </p:nvSpPr>
          <p:spPr>
            <a:xfrm>
              <a:off x="1711552" y="2397866"/>
              <a:ext cx="532859" cy="532859"/>
            </a:xfrm>
            <a:prstGeom prst="ellipse">
              <a:avLst/>
            </a:prstGeom>
            <a:solidFill>
              <a:srgbClr val="DC5A5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a:off x="2679070" y="0"/>
              <a:ext cx="1274705" cy="21314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txBox="1"/>
            <p:nvPr/>
          </p:nvSpPr>
          <p:spPr>
            <a:xfrm>
              <a:off x="2679070" y="0"/>
              <a:ext cx="1274705" cy="2131436"/>
            </a:xfrm>
            <a:prstGeom prst="rect">
              <a:avLst/>
            </a:prstGeom>
            <a:noFill/>
            <a:ln>
              <a:noFill/>
            </a:ln>
          </p:spPr>
          <p:txBody>
            <a:bodyPr spcFirstLastPara="1" wrap="square" lIns="462275" tIns="462275" rIns="462275" bIns="462275" anchor="b" anchorCtr="0">
              <a:noAutofit/>
            </a:bodyPr>
            <a:lstStyle/>
            <a:p>
              <a:pPr marL="0" marR="0" lvl="0" indent="0" algn="ctr" rtl="0">
                <a:lnSpc>
                  <a:spcPct val="90000"/>
                </a:lnSpc>
                <a:spcBef>
                  <a:spcPts val="0"/>
                </a:spcBef>
                <a:spcAft>
                  <a:spcPts val="0"/>
                </a:spcAft>
                <a:buNone/>
              </a:pPr>
              <a:endParaRPr sz="6500">
                <a:solidFill>
                  <a:schemeClr val="dk1"/>
                </a:solidFill>
                <a:latin typeface="Arial"/>
                <a:ea typeface="Arial"/>
                <a:cs typeface="Arial"/>
                <a:sym typeface="Arial"/>
              </a:endParaRPr>
            </a:p>
          </p:txBody>
        </p:sp>
        <p:sp>
          <p:nvSpPr>
            <p:cNvPr id="142" name="Google Shape;142;p20"/>
            <p:cNvSpPr/>
            <p:nvPr/>
          </p:nvSpPr>
          <p:spPr>
            <a:xfrm>
              <a:off x="3049993" y="2397866"/>
              <a:ext cx="532859" cy="532859"/>
            </a:xfrm>
            <a:prstGeom prst="ellipse">
              <a:avLst/>
            </a:prstGeom>
            <a:solidFill>
              <a:srgbClr val="F2848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a:off x="4017510" y="3197155"/>
              <a:ext cx="1274705" cy="21314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txBox="1"/>
            <p:nvPr/>
          </p:nvSpPr>
          <p:spPr>
            <a:xfrm>
              <a:off x="4017510" y="3197155"/>
              <a:ext cx="1274705" cy="2131436"/>
            </a:xfrm>
            <a:prstGeom prst="rect">
              <a:avLst/>
            </a:prstGeom>
            <a:noFill/>
            <a:ln>
              <a:noFill/>
            </a:ln>
          </p:spPr>
          <p:txBody>
            <a:bodyPr spcFirstLastPara="1" wrap="square" lIns="462275" tIns="462275" rIns="462275" bIns="462275" anchor="t" anchorCtr="0">
              <a:noAutofit/>
            </a:bodyPr>
            <a:lstStyle/>
            <a:p>
              <a:pPr marL="0" marR="0" lvl="0" indent="0" algn="ctr" rtl="0">
                <a:lnSpc>
                  <a:spcPct val="90000"/>
                </a:lnSpc>
                <a:spcBef>
                  <a:spcPts val="0"/>
                </a:spcBef>
                <a:spcAft>
                  <a:spcPts val="0"/>
                </a:spcAft>
                <a:buNone/>
              </a:pPr>
              <a:endParaRPr sz="6500">
                <a:solidFill>
                  <a:schemeClr val="dk1"/>
                </a:solidFill>
                <a:latin typeface="Arial"/>
                <a:ea typeface="Arial"/>
                <a:cs typeface="Arial"/>
                <a:sym typeface="Arial"/>
              </a:endParaRPr>
            </a:p>
          </p:txBody>
        </p:sp>
        <p:sp>
          <p:nvSpPr>
            <p:cNvPr id="145" name="Google Shape;145;p20"/>
            <p:cNvSpPr/>
            <p:nvPr/>
          </p:nvSpPr>
          <p:spPr>
            <a:xfrm>
              <a:off x="4388433" y="2397866"/>
              <a:ext cx="532859" cy="532859"/>
            </a:xfrm>
            <a:prstGeom prst="ellipse">
              <a:avLst/>
            </a:prstGeom>
            <a:solidFill>
              <a:srgbClr val="FDB9B9"/>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a:off x="5355950" y="0"/>
              <a:ext cx="1274705" cy="21314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txBox="1"/>
            <p:nvPr/>
          </p:nvSpPr>
          <p:spPr>
            <a:xfrm>
              <a:off x="5355950" y="0"/>
              <a:ext cx="1274705" cy="2131436"/>
            </a:xfrm>
            <a:prstGeom prst="rect">
              <a:avLst/>
            </a:prstGeom>
            <a:noFill/>
            <a:ln>
              <a:noFill/>
            </a:ln>
          </p:spPr>
          <p:txBody>
            <a:bodyPr spcFirstLastPara="1" wrap="square" lIns="462275" tIns="462275" rIns="462275" bIns="462275" anchor="b" anchorCtr="0">
              <a:noAutofit/>
            </a:bodyPr>
            <a:lstStyle/>
            <a:p>
              <a:pPr marL="0" marR="0" lvl="0" indent="0" algn="ctr" rtl="0">
                <a:lnSpc>
                  <a:spcPct val="90000"/>
                </a:lnSpc>
                <a:spcBef>
                  <a:spcPts val="0"/>
                </a:spcBef>
                <a:spcAft>
                  <a:spcPts val="0"/>
                </a:spcAft>
                <a:buNone/>
              </a:pPr>
              <a:endParaRPr sz="6500">
                <a:solidFill>
                  <a:schemeClr val="dk1"/>
                </a:solidFill>
                <a:latin typeface="Arial"/>
                <a:ea typeface="Arial"/>
                <a:cs typeface="Arial"/>
                <a:sym typeface="Arial"/>
              </a:endParaRPr>
            </a:p>
          </p:txBody>
        </p:sp>
        <p:sp>
          <p:nvSpPr>
            <p:cNvPr id="148" name="Google Shape;148;p20"/>
            <p:cNvSpPr/>
            <p:nvPr/>
          </p:nvSpPr>
          <p:spPr>
            <a:xfrm>
              <a:off x="5726873" y="2397866"/>
              <a:ext cx="532859" cy="532859"/>
            </a:xfrm>
            <a:prstGeom prst="ellipse">
              <a:avLst/>
            </a:prstGeom>
            <a:solidFill>
              <a:srgbClr val="F2848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a:off x="6538328" y="3168359"/>
              <a:ext cx="1274705" cy="21314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txBox="1"/>
            <p:nvPr/>
          </p:nvSpPr>
          <p:spPr>
            <a:xfrm>
              <a:off x="6538328" y="3168359"/>
              <a:ext cx="1274705" cy="2131436"/>
            </a:xfrm>
            <a:prstGeom prst="rect">
              <a:avLst/>
            </a:prstGeom>
            <a:noFill/>
            <a:ln>
              <a:noFill/>
            </a:ln>
          </p:spPr>
          <p:txBody>
            <a:bodyPr spcFirstLastPara="1" wrap="square" lIns="462275" tIns="462275" rIns="462275" bIns="462275" anchor="t" anchorCtr="0">
              <a:noAutofit/>
            </a:bodyPr>
            <a:lstStyle/>
            <a:p>
              <a:pPr marL="0" marR="0" lvl="0" indent="0" algn="ctr" rtl="0">
                <a:lnSpc>
                  <a:spcPct val="90000"/>
                </a:lnSpc>
                <a:spcBef>
                  <a:spcPts val="0"/>
                </a:spcBef>
                <a:spcAft>
                  <a:spcPts val="0"/>
                </a:spcAft>
                <a:buNone/>
              </a:pPr>
              <a:endParaRPr sz="6500">
                <a:solidFill>
                  <a:schemeClr val="dk1"/>
                </a:solidFill>
                <a:latin typeface="Arial"/>
                <a:ea typeface="Arial"/>
                <a:cs typeface="Arial"/>
                <a:sym typeface="Arial"/>
              </a:endParaRPr>
            </a:p>
          </p:txBody>
        </p:sp>
        <p:sp>
          <p:nvSpPr>
            <p:cNvPr id="151" name="Google Shape;151;p20"/>
            <p:cNvSpPr/>
            <p:nvPr/>
          </p:nvSpPr>
          <p:spPr>
            <a:xfrm>
              <a:off x="7065314" y="2397866"/>
              <a:ext cx="532859" cy="532859"/>
            </a:xfrm>
            <a:prstGeom prst="ellipse">
              <a:avLst/>
            </a:prstGeom>
            <a:solidFill>
              <a:srgbClr val="DC5A5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 name="Google Shape;152;p20"/>
          <p:cNvSpPr txBox="1"/>
          <p:nvPr/>
        </p:nvSpPr>
        <p:spPr>
          <a:xfrm>
            <a:off x="877782" y="2578936"/>
            <a:ext cx="252507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dirty="0">
                <a:solidFill>
                  <a:schemeClr val="dk1"/>
                </a:solidFill>
                <a:latin typeface="Arial"/>
                <a:ea typeface="Arial"/>
                <a:cs typeface="Arial"/>
                <a:sym typeface="Arial"/>
              </a:rPr>
              <a:t>1863 Conferencia Internacional</a:t>
            </a:r>
            <a:endParaRPr sz="1600" dirty="0">
              <a:solidFill>
                <a:schemeClr val="dk1"/>
              </a:solidFill>
              <a:latin typeface="Arial"/>
              <a:ea typeface="Arial"/>
              <a:cs typeface="Arial"/>
              <a:sym typeface="Arial"/>
            </a:endParaRPr>
          </a:p>
        </p:txBody>
      </p:sp>
      <p:sp>
        <p:nvSpPr>
          <p:cNvPr id="153" name="Google Shape;153;p20"/>
          <p:cNvSpPr txBox="1"/>
          <p:nvPr/>
        </p:nvSpPr>
        <p:spPr>
          <a:xfrm>
            <a:off x="2331617" y="4271425"/>
            <a:ext cx="208788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a:solidFill>
                  <a:schemeClr val="dk1"/>
                </a:solidFill>
                <a:latin typeface="Arial"/>
                <a:ea typeface="Arial"/>
                <a:cs typeface="Arial"/>
                <a:sym typeface="Arial"/>
              </a:rPr>
              <a:t>El símbolo escogido fue la bandera suiza invertida</a:t>
            </a:r>
            <a:endParaRPr sz="1600">
              <a:solidFill>
                <a:schemeClr val="dk1"/>
              </a:solidFill>
              <a:latin typeface="Arial"/>
              <a:ea typeface="Arial"/>
              <a:cs typeface="Arial"/>
              <a:sym typeface="Arial"/>
            </a:endParaRPr>
          </a:p>
        </p:txBody>
      </p:sp>
      <p:sp>
        <p:nvSpPr>
          <p:cNvPr id="154" name="Google Shape;154;p20"/>
          <p:cNvSpPr txBox="1"/>
          <p:nvPr/>
        </p:nvSpPr>
        <p:spPr>
          <a:xfrm>
            <a:off x="3693796" y="2435572"/>
            <a:ext cx="2087880" cy="113877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a:solidFill>
                  <a:schemeClr val="dk1"/>
                </a:solidFill>
                <a:latin typeface="Arial"/>
                <a:ea typeface="Arial"/>
                <a:cs typeface="Arial"/>
                <a:sym typeface="Arial"/>
              </a:rPr>
              <a:t>Se estableció a partir del convenio de 1864</a:t>
            </a:r>
            <a:endParaRPr sz="16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5" name="Google Shape;155;p20"/>
          <p:cNvSpPr txBox="1"/>
          <p:nvPr/>
        </p:nvSpPr>
        <p:spPr>
          <a:xfrm>
            <a:off x="5157528" y="4330898"/>
            <a:ext cx="1956539" cy="113877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a:solidFill>
                  <a:schemeClr val="dk1"/>
                </a:solidFill>
                <a:latin typeface="Arial"/>
                <a:ea typeface="Arial"/>
                <a:cs typeface="Arial"/>
                <a:sym typeface="Arial"/>
              </a:rPr>
              <a:t>1876 Turquía Emblema de la Media Luna Roja</a:t>
            </a:r>
            <a:endParaRPr sz="16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6" name="Google Shape;156;p20"/>
          <p:cNvSpPr txBox="1"/>
          <p:nvPr/>
        </p:nvSpPr>
        <p:spPr>
          <a:xfrm>
            <a:off x="6299836" y="2155537"/>
            <a:ext cx="2072640"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a:solidFill>
                  <a:schemeClr val="dk1"/>
                </a:solidFill>
                <a:latin typeface="Arial"/>
                <a:ea typeface="Arial"/>
                <a:cs typeface="Arial"/>
                <a:sym typeface="Arial"/>
              </a:rPr>
              <a:t>Emblema reconocido en el convenio de Ginebra de 1929</a:t>
            </a:r>
            <a:endParaRPr sz="1600">
              <a:solidFill>
                <a:schemeClr val="dk1"/>
              </a:solidFill>
              <a:latin typeface="Arial"/>
              <a:ea typeface="Arial"/>
              <a:cs typeface="Arial"/>
              <a:sym typeface="Arial"/>
            </a:endParaRPr>
          </a:p>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57" name="Google Shape;157;p20"/>
          <p:cNvSpPr txBox="1"/>
          <p:nvPr/>
        </p:nvSpPr>
        <p:spPr>
          <a:xfrm>
            <a:off x="7852098" y="4350066"/>
            <a:ext cx="1432560" cy="113877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1600" dirty="0">
                <a:solidFill>
                  <a:schemeClr val="dk1"/>
                </a:solidFill>
                <a:latin typeface="Arial"/>
                <a:ea typeface="Arial"/>
                <a:cs typeface="Arial"/>
                <a:sym typeface="Arial"/>
              </a:rPr>
              <a:t>2005 Cristal Rojo en Israel</a:t>
            </a:r>
            <a:endParaRPr sz="1600" dirty="0">
              <a:solidFill>
                <a:schemeClr val="dk1"/>
              </a:solidFill>
              <a:latin typeface="Arial"/>
              <a:ea typeface="Arial"/>
              <a:cs typeface="Arial"/>
              <a:sym typeface="Arial"/>
            </a:endParaRPr>
          </a:p>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pic>
        <p:nvPicPr>
          <p:cNvPr id="158" name="Google Shape;158;p20"/>
          <p:cNvPicPr preferRelativeResize="0"/>
          <p:nvPr/>
        </p:nvPicPr>
        <p:blipFill rotWithShape="1">
          <a:blip r:embed="rId3">
            <a:alphaModFix/>
          </a:blip>
          <a:srcRect/>
          <a:stretch/>
        </p:blipFill>
        <p:spPr>
          <a:xfrm>
            <a:off x="5778926" y="3228157"/>
            <a:ext cx="604010" cy="931920"/>
          </a:xfrm>
          <a:prstGeom prst="rect">
            <a:avLst/>
          </a:prstGeom>
          <a:noFill/>
          <a:ln>
            <a:noFill/>
          </a:ln>
        </p:spPr>
      </p:pic>
      <p:pic>
        <p:nvPicPr>
          <p:cNvPr id="159" name="Google Shape;159;p20"/>
          <p:cNvPicPr preferRelativeResize="0"/>
          <p:nvPr/>
        </p:nvPicPr>
        <p:blipFill rotWithShape="1">
          <a:blip r:embed="rId4">
            <a:alphaModFix/>
          </a:blip>
          <a:srcRect/>
          <a:stretch/>
        </p:blipFill>
        <p:spPr>
          <a:xfrm>
            <a:off x="8277860" y="3287080"/>
            <a:ext cx="738749" cy="859941"/>
          </a:xfrm>
          <a:prstGeom prst="rect">
            <a:avLst/>
          </a:prstGeom>
          <a:noFill/>
          <a:ln>
            <a:noFill/>
          </a:ln>
        </p:spPr>
      </p:pic>
      <p:pic>
        <p:nvPicPr>
          <p:cNvPr id="160" name="Google Shape;160;p20"/>
          <p:cNvPicPr preferRelativeResize="0"/>
          <p:nvPr/>
        </p:nvPicPr>
        <p:blipFill rotWithShape="1">
          <a:blip r:embed="rId3">
            <a:alphaModFix/>
          </a:blip>
          <a:srcRect/>
          <a:stretch/>
        </p:blipFill>
        <p:spPr>
          <a:xfrm>
            <a:off x="4367203" y="3234558"/>
            <a:ext cx="659328" cy="1039227"/>
          </a:xfrm>
          <a:prstGeom prst="rect">
            <a:avLst/>
          </a:prstGeom>
          <a:noFill/>
          <a:ln>
            <a:noFill/>
          </a:ln>
        </p:spPr>
      </p:pic>
      <p:pic>
        <p:nvPicPr>
          <p:cNvPr id="161" name="Google Shape;161;p20"/>
          <p:cNvPicPr preferRelativeResize="0"/>
          <p:nvPr/>
        </p:nvPicPr>
        <p:blipFill rotWithShape="1">
          <a:blip r:embed="rId5">
            <a:alphaModFix/>
          </a:blip>
          <a:srcRect/>
          <a:stretch/>
        </p:blipFill>
        <p:spPr>
          <a:xfrm>
            <a:off x="2845877" y="3234558"/>
            <a:ext cx="889682" cy="1043857"/>
          </a:xfrm>
          <a:prstGeom prst="rect">
            <a:avLst/>
          </a:prstGeom>
          <a:noFill/>
          <a:ln>
            <a:noFill/>
          </a:ln>
        </p:spPr>
      </p:pic>
      <p:pic>
        <p:nvPicPr>
          <p:cNvPr id="162" name="Google Shape;162;p20"/>
          <p:cNvPicPr preferRelativeResize="0"/>
          <p:nvPr/>
        </p:nvPicPr>
        <p:blipFill rotWithShape="1">
          <a:blip r:embed="rId6">
            <a:alphaModFix/>
          </a:blip>
          <a:srcRect/>
          <a:stretch/>
        </p:blipFill>
        <p:spPr>
          <a:xfrm>
            <a:off x="1615220" y="3431077"/>
            <a:ext cx="795148" cy="532860"/>
          </a:xfrm>
          <a:prstGeom prst="rect">
            <a:avLst/>
          </a:prstGeom>
          <a:noFill/>
          <a:ln>
            <a:noFill/>
          </a:ln>
        </p:spPr>
      </p:pic>
      <p:pic>
        <p:nvPicPr>
          <p:cNvPr id="163" name="Google Shape;163;p20"/>
          <p:cNvPicPr preferRelativeResize="0"/>
          <p:nvPr/>
        </p:nvPicPr>
        <p:blipFill rotWithShape="1">
          <a:blip r:embed="rId7">
            <a:alphaModFix/>
          </a:blip>
          <a:srcRect t="2453" b="2977"/>
          <a:stretch/>
        </p:blipFill>
        <p:spPr>
          <a:xfrm>
            <a:off x="6900477" y="3403687"/>
            <a:ext cx="883452" cy="798597"/>
          </a:xfrm>
          <a:prstGeom prst="rect">
            <a:avLst/>
          </a:prstGeom>
          <a:noFill/>
          <a:ln w="9525" cap="flat" cmpd="sng">
            <a:solidFill>
              <a:schemeClr val="dk1"/>
            </a:solidFill>
            <a:prstDash val="solid"/>
            <a:round/>
            <a:headEnd type="none" w="sm" len="sm"/>
            <a:tailEnd type="none" w="sm" len="sm"/>
          </a:ln>
        </p:spPr>
      </p:pic>
      <p:pic>
        <p:nvPicPr>
          <p:cNvPr id="164" name="Google Shape;164;p20"/>
          <p:cNvPicPr preferRelativeResize="0"/>
          <p:nvPr/>
        </p:nvPicPr>
        <p:blipFill rotWithShape="1">
          <a:blip r:embed="rId8">
            <a:alphaModFix/>
          </a:blip>
          <a:srcRect/>
          <a:stretch/>
        </p:blipFill>
        <p:spPr>
          <a:xfrm>
            <a:off x="9824327" y="2439216"/>
            <a:ext cx="1649023" cy="230863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fade">
                                      <p:cBhvr>
                                        <p:cTn id="7" dur="10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fade">
                                      <p:cBhvr>
                                        <p:cTn id="12" dur="1000"/>
                                        <p:tgtEl>
                                          <p:spTgt spid="1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2"/>
                                        </p:tgtEl>
                                        <p:attrNameLst>
                                          <p:attrName>style.visibility</p:attrName>
                                        </p:attrNameLst>
                                      </p:cBhvr>
                                      <p:to>
                                        <p:strVal val="visible"/>
                                      </p:to>
                                    </p:set>
                                    <p:animEffect transition="in" filter="fade">
                                      <p:cBhvr>
                                        <p:cTn id="17" dur="2000"/>
                                        <p:tgtEl>
                                          <p:spTgt spid="1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3"/>
                                        </p:tgtEl>
                                        <p:attrNameLst>
                                          <p:attrName>style.visibility</p:attrName>
                                        </p:attrNameLst>
                                      </p:cBhvr>
                                      <p:to>
                                        <p:strVal val="visible"/>
                                      </p:to>
                                    </p:set>
                                    <p:animEffect transition="in" filter="fade">
                                      <p:cBhvr>
                                        <p:cTn id="22" dur="2000"/>
                                        <p:tgtEl>
                                          <p:spTgt spid="16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4"/>
                                        </p:tgtEl>
                                        <p:attrNameLst>
                                          <p:attrName>style.visibility</p:attrName>
                                        </p:attrNameLst>
                                      </p:cBhvr>
                                      <p:to>
                                        <p:strVal val="visible"/>
                                      </p:to>
                                    </p:set>
                                    <p:animEffect transition="in" filter="fade">
                                      <p:cBhvr>
                                        <p:cTn id="27" dur="500"/>
                                        <p:tgtEl>
                                          <p:spTgt spid="16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164"/>
                                        </p:tgtEl>
                                      </p:cBhvr>
                                    </p:animEffect>
                                    <p:set>
                                      <p:cBhvr>
                                        <p:cTn id="32" dur="1" fill="hold">
                                          <p:stCondLst>
                                            <p:cond delay="500"/>
                                          </p:stCondLst>
                                        </p:cTn>
                                        <p:tgtEl>
                                          <p:spTgt spid="16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2000"/>
                                        <p:tgtEl>
                                          <p:spTgt spid="162"/>
                                        </p:tgtEl>
                                      </p:cBhvr>
                                    </p:animEffect>
                                    <p:set>
                                      <p:cBhvr>
                                        <p:cTn id="37" dur="1" fill="hold">
                                          <p:stCondLst>
                                            <p:cond delay="2000"/>
                                          </p:stCondLst>
                                        </p:cTn>
                                        <p:tgtEl>
                                          <p:spTgt spid="16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nodeType="clickEffect">
                                  <p:stCondLst>
                                    <p:cond delay="0"/>
                                  </p:stCondLst>
                                  <p:childTnLst>
                                    <p:animEffect transition="out" filter="fade">
                                      <p:cBhvr>
                                        <p:cTn id="41" dur="2000"/>
                                        <p:tgtEl>
                                          <p:spTgt spid="163"/>
                                        </p:tgtEl>
                                      </p:cBhvr>
                                    </p:animEffect>
                                    <p:set>
                                      <p:cBhvr>
                                        <p:cTn id="42" dur="1" fill="hold">
                                          <p:stCondLst>
                                            <p:cond delay="2000"/>
                                          </p:stCondLst>
                                        </p:cTn>
                                        <p:tgtEl>
                                          <p:spTgt spid="16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4"/>
                                        </p:tgtEl>
                                        <p:attrNameLst>
                                          <p:attrName>style.visibility</p:attrName>
                                        </p:attrNameLst>
                                      </p:cBhvr>
                                      <p:to>
                                        <p:strVal val="visible"/>
                                      </p:to>
                                    </p:set>
                                    <p:animEffect transition="in" filter="fade">
                                      <p:cBhvr>
                                        <p:cTn id="47" dur="1000"/>
                                        <p:tgtEl>
                                          <p:spTgt spid="15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5"/>
                                        </p:tgtEl>
                                        <p:attrNameLst>
                                          <p:attrName>style.visibility</p:attrName>
                                        </p:attrNameLst>
                                      </p:cBhvr>
                                      <p:to>
                                        <p:strVal val="visible"/>
                                      </p:to>
                                    </p:set>
                                    <p:animEffect transition="in" filter="fade">
                                      <p:cBhvr>
                                        <p:cTn id="52" dur="1000"/>
                                        <p:tgtEl>
                                          <p:spTgt spid="15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8"/>
                                        </p:tgtEl>
                                        <p:attrNameLst>
                                          <p:attrName>style.visibility</p:attrName>
                                        </p:attrNameLst>
                                      </p:cBhvr>
                                      <p:to>
                                        <p:strVal val="visible"/>
                                      </p:to>
                                    </p:set>
                                    <p:animEffect transition="in" filter="fade">
                                      <p:cBhvr>
                                        <p:cTn id="57" dur="500"/>
                                        <p:tgtEl>
                                          <p:spTgt spid="15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158"/>
                                        </p:tgtEl>
                                      </p:cBhvr>
                                    </p:animEffect>
                                    <p:set>
                                      <p:cBhvr>
                                        <p:cTn id="62" dur="1" fill="hold">
                                          <p:stCondLst>
                                            <p:cond delay="500"/>
                                          </p:stCondLst>
                                        </p:cTn>
                                        <p:tgtEl>
                                          <p:spTgt spid="158"/>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56"/>
                                        </p:tgtEl>
                                        <p:attrNameLst>
                                          <p:attrName>style.visibility</p:attrName>
                                        </p:attrNameLst>
                                      </p:cBhvr>
                                      <p:to>
                                        <p:strVal val="visible"/>
                                      </p:to>
                                    </p:set>
                                    <p:animEffect transition="in" filter="fade">
                                      <p:cBhvr>
                                        <p:cTn id="67" dur="1000"/>
                                        <p:tgtEl>
                                          <p:spTgt spid="15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57"/>
                                        </p:tgtEl>
                                        <p:attrNameLst>
                                          <p:attrName>style.visibility</p:attrName>
                                        </p:attrNameLst>
                                      </p:cBhvr>
                                      <p:to>
                                        <p:strVal val="visible"/>
                                      </p:to>
                                    </p:set>
                                    <p:animEffect transition="in" filter="fade">
                                      <p:cBhvr>
                                        <p:cTn id="72" dur="1000"/>
                                        <p:tgtEl>
                                          <p:spTgt spid="157"/>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59"/>
                                        </p:tgtEl>
                                        <p:attrNameLst>
                                          <p:attrName>style.visibility</p:attrName>
                                        </p:attrNameLst>
                                      </p:cBhvr>
                                      <p:to>
                                        <p:strVal val="visible"/>
                                      </p:to>
                                    </p:set>
                                    <p:animEffect transition="in" filter="fade">
                                      <p:cBhvr>
                                        <p:cTn id="77" dur="500"/>
                                        <p:tgtEl>
                                          <p:spTgt spid="159"/>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160"/>
                                        </p:tgtEl>
                                        <p:attrNameLst>
                                          <p:attrName>style.visibility</p:attrName>
                                        </p:attrNameLst>
                                      </p:cBhvr>
                                      <p:to>
                                        <p:strVal val="visible"/>
                                      </p:to>
                                    </p:set>
                                    <p:anim calcmode="lin" valueType="num">
                                      <p:cBhvr additive="base">
                                        <p:cTn id="82" dur="500"/>
                                        <p:tgtEl>
                                          <p:spTgt spid="160"/>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161"/>
                                        </p:tgtEl>
                                        <p:attrNameLst>
                                          <p:attrName>style.visibility</p:attrName>
                                        </p:attrNameLst>
                                      </p:cBhvr>
                                      <p:to>
                                        <p:strVal val="visible"/>
                                      </p:to>
                                    </p:set>
                                    <p:anim calcmode="lin" valueType="num">
                                      <p:cBhvr additive="base">
                                        <p:cTn id="87" dur="500"/>
                                        <p:tgtEl>
                                          <p:spTgt spid="1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1"/>
          <p:cNvSpPr txBox="1">
            <a:spLocks noGrp="1"/>
          </p:cNvSpPr>
          <p:nvPr>
            <p:ph type="title"/>
          </p:nvPr>
        </p:nvSpPr>
        <p:spPr>
          <a:xfrm>
            <a:off x="730045" y="2712883"/>
            <a:ext cx="10515600" cy="8524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7F7F7F"/>
              </a:buClr>
              <a:buSzPts val="4000"/>
              <a:buFont typeface="Arial"/>
              <a:buNone/>
            </a:pPr>
            <a:r>
              <a:rPr lang="es-ES" sz="4000"/>
              <a:t>USOS DEL EMBLEMA</a:t>
            </a:r>
            <a:endParaRPr sz="400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2"/>
          <p:cNvSpPr txBox="1">
            <a:spLocks noGrp="1"/>
          </p:cNvSpPr>
          <p:nvPr>
            <p:ph type="title"/>
          </p:nvPr>
        </p:nvSpPr>
        <p:spPr>
          <a:xfrm>
            <a:off x="838200" y="746432"/>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50607"/>
              </a:buClr>
              <a:buSzPts val="3200"/>
              <a:buFont typeface="Arial"/>
              <a:buNone/>
            </a:pPr>
            <a:r>
              <a:rPr lang="es-ES">
                <a:solidFill>
                  <a:srgbClr val="050607"/>
                </a:solidFill>
              </a:rPr>
              <a:t>Emblema a Titulo Protector</a:t>
            </a:r>
            <a:endParaRPr>
              <a:solidFill>
                <a:srgbClr val="050607"/>
              </a:solidFill>
            </a:endParaRPr>
          </a:p>
        </p:txBody>
      </p:sp>
      <p:pic>
        <p:nvPicPr>
          <p:cNvPr id="175" name="Google Shape;175;p22"/>
          <p:cNvPicPr preferRelativeResize="0"/>
          <p:nvPr/>
        </p:nvPicPr>
        <p:blipFill rotWithShape="1">
          <a:blip r:embed="rId3">
            <a:alphaModFix/>
          </a:blip>
          <a:srcRect/>
          <a:stretch/>
        </p:blipFill>
        <p:spPr>
          <a:xfrm>
            <a:off x="6186334" y="1713170"/>
            <a:ext cx="5600700" cy="4476750"/>
          </a:xfrm>
          <a:prstGeom prst="rect">
            <a:avLst/>
          </a:prstGeom>
          <a:noFill/>
          <a:ln w="12700" cap="flat" cmpd="sng">
            <a:solidFill>
              <a:srgbClr val="050607"/>
            </a:solidFill>
            <a:prstDash val="solid"/>
            <a:round/>
            <a:headEnd type="none" w="sm" len="sm"/>
            <a:tailEnd type="none" w="sm" len="sm"/>
          </a:ln>
        </p:spPr>
      </p:pic>
      <p:sp>
        <p:nvSpPr>
          <p:cNvPr id="176" name="Google Shape;176;p22"/>
          <p:cNvSpPr txBox="1"/>
          <p:nvPr/>
        </p:nvSpPr>
        <p:spPr>
          <a:xfrm>
            <a:off x="563051" y="2709398"/>
            <a:ext cx="5031504" cy="4785395"/>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rgbClr val="222A35"/>
              </a:buClr>
              <a:buSzPts val="2400"/>
              <a:buFont typeface="Arial"/>
              <a:buNone/>
            </a:pPr>
            <a:r>
              <a:rPr lang="es-ES" sz="2400">
                <a:solidFill>
                  <a:srgbClr val="222A35"/>
                </a:solidFill>
                <a:latin typeface="Arial"/>
                <a:ea typeface="Arial"/>
                <a:cs typeface="Arial"/>
                <a:sym typeface="Arial"/>
              </a:rPr>
              <a:t>Se define como la manifestación visible de la protección que los convenios de Ginebra reconoce al personal y bienes sanitarios para el desarrollo de su labor.</a:t>
            </a:r>
            <a:endParaRPr sz="2400">
              <a:solidFill>
                <a:srgbClr val="222A35"/>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3" descr="Resultado de imagen para dih en colombia"/>
          <p:cNvPicPr preferRelativeResize="0"/>
          <p:nvPr/>
        </p:nvPicPr>
        <p:blipFill rotWithShape="1">
          <a:blip r:embed="rId3">
            <a:alphaModFix/>
          </a:blip>
          <a:srcRect/>
          <a:stretch/>
        </p:blipFill>
        <p:spPr>
          <a:xfrm>
            <a:off x="-828954" y="2084927"/>
            <a:ext cx="3960440" cy="2970331"/>
          </a:xfrm>
          <a:prstGeom prst="rect">
            <a:avLst/>
          </a:prstGeom>
          <a:noFill/>
          <a:ln>
            <a:noFill/>
          </a:ln>
        </p:spPr>
      </p:pic>
      <p:sp>
        <p:nvSpPr>
          <p:cNvPr id="182" name="Google Shape;182;p23"/>
          <p:cNvSpPr txBox="1">
            <a:spLocks noGrp="1"/>
          </p:cNvSpPr>
          <p:nvPr>
            <p:ph type="title"/>
          </p:nvPr>
        </p:nvSpPr>
        <p:spPr>
          <a:xfrm>
            <a:off x="444909" y="746432"/>
            <a:ext cx="10515600" cy="85248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50607"/>
              </a:buClr>
              <a:buSzPct val="100000"/>
              <a:buFont typeface="Arial"/>
              <a:buNone/>
            </a:pPr>
            <a:r>
              <a:rPr lang="es-ES">
                <a:solidFill>
                  <a:srgbClr val="050607"/>
                </a:solidFill>
              </a:rPr>
              <a:t>Emblema a Titulo Protector – Componente sanitario Militar</a:t>
            </a:r>
            <a:endParaRPr>
              <a:solidFill>
                <a:srgbClr val="050607"/>
              </a:solidFill>
            </a:endParaRPr>
          </a:p>
        </p:txBody>
      </p:sp>
      <p:pic>
        <p:nvPicPr>
          <p:cNvPr id="183" name="Google Shape;183;p23"/>
          <p:cNvPicPr preferRelativeResize="0"/>
          <p:nvPr/>
        </p:nvPicPr>
        <p:blipFill rotWithShape="1">
          <a:blip r:embed="rId4">
            <a:alphaModFix/>
          </a:blip>
          <a:srcRect/>
          <a:stretch/>
        </p:blipFill>
        <p:spPr>
          <a:xfrm>
            <a:off x="8475399" y="1943826"/>
            <a:ext cx="5339922" cy="2970330"/>
          </a:xfrm>
          <a:prstGeom prst="rect">
            <a:avLst/>
          </a:prstGeom>
          <a:noFill/>
          <a:ln>
            <a:noFill/>
          </a:ln>
        </p:spPr>
      </p:pic>
      <p:pic>
        <p:nvPicPr>
          <p:cNvPr id="184" name="Google Shape;184;p23"/>
          <p:cNvPicPr preferRelativeResize="0"/>
          <p:nvPr/>
        </p:nvPicPr>
        <p:blipFill rotWithShape="1">
          <a:blip r:embed="rId5">
            <a:alphaModFix/>
          </a:blip>
          <a:srcRect/>
          <a:stretch/>
        </p:blipFill>
        <p:spPr>
          <a:xfrm>
            <a:off x="3131471" y="1892401"/>
            <a:ext cx="5343935" cy="3556146"/>
          </a:xfrm>
          <a:prstGeom prst="rect">
            <a:avLst/>
          </a:prstGeom>
          <a:noFill/>
          <a:ln>
            <a:noFill/>
          </a:ln>
        </p:spPr>
      </p:pic>
      <p:sp>
        <p:nvSpPr>
          <p:cNvPr id="185" name="Google Shape;185;p23"/>
          <p:cNvSpPr txBox="1"/>
          <p:nvPr/>
        </p:nvSpPr>
        <p:spPr>
          <a:xfrm>
            <a:off x="5979485" y="-867202"/>
            <a:ext cx="3365100" cy="7726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49600">
                <a:solidFill>
                  <a:srgbClr val="FF0000"/>
                </a:solidFill>
                <a:latin typeface="Arial"/>
                <a:ea typeface="Arial"/>
                <a:cs typeface="Arial"/>
                <a:sym typeface="Arial"/>
              </a:rPr>
              <a:t>x</a:t>
            </a:r>
            <a:endParaRPr sz="49600">
              <a:solidFill>
                <a:srgbClr val="FF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 calcmode="lin" valueType="num">
                                      <p:cBhvr additive="base">
                                        <p:cTn id="7" dur="500"/>
                                        <p:tgtEl>
                                          <p:spTgt spid="181"/>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83"/>
                                        </p:tgtEl>
                                        <p:attrNameLst>
                                          <p:attrName>style.visibility</p:attrName>
                                        </p:attrNameLst>
                                      </p:cBhvr>
                                      <p:to>
                                        <p:strVal val="visible"/>
                                      </p:to>
                                    </p:set>
                                    <p:anim calcmode="lin" valueType="num">
                                      <p:cBhvr additive="base">
                                        <p:cTn id="12" dur="500"/>
                                        <p:tgtEl>
                                          <p:spTgt spid="183"/>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4"/>
                                        </p:tgtEl>
                                        <p:attrNameLst>
                                          <p:attrName>style.visibility</p:attrName>
                                        </p:attrNameLst>
                                      </p:cBhvr>
                                      <p:to>
                                        <p:strVal val="visible"/>
                                      </p:to>
                                    </p:set>
                                    <p:animEffect transition="in" filter="fade">
                                      <p:cBhvr>
                                        <p:cTn id="17" dur="500"/>
                                        <p:tgtEl>
                                          <p:spTgt spid="18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4"/>
          <p:cNvSpPr txBox="1">
            <a:spLocks noGrp="1"/>
          </p:cNvSpPr>
          <p:nvPr>
            <p:ph type="title"/>
          </p:nvPr>
        </p:nvSpPr>
        <p:spPr>
          <a:xfrm>
            <a:off x="838200" y="874251"/>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50607"/>
              </a:buClr>
              <a:buSzPts val="3200"/>
              <a:buFont typeface="Arial"/>
              <a:buNone/>
            </a:pPr>
            <a:r>
              <a:rPr lang="es-ES">
                <a:solidFill>
                  <a:srgbClr val="050607"/>
                </a:solidFill>
              </a:rPr>
              <a:t>Emblema a Titulo Protector – Movimiento</a:t>
            </a:r>
            <a:endParaRPr/>
          </a:p>
        </p:txBody>
      </p:sp>
      <p:sp>
        <p:nvSpPr>
          <p:cNvPr id="191" name="Google Shape;191;p24"/>
          <p:cNvSpPr txBox="1">
            <a:spLocks noGrp="1"/>
          </p:cNvSpPr>
          <p:nvPr>
            <p:ph type="body" idx="1"/>
          </p:nvPr>
        </p:nvSpPr>
        <p:spPr>
          <a:xfrm>
            <a:off x="838200" y="1790649"/>
            <a:ext cx="10515600" cy="3505200"/>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rgbClr val="050607"/>
              </a:buClr>
              <a:buSzPts val="2400"/>
              <a:buFont typeface="Arial"/>
              <a:buNone/>
            </a:pPr>
            <a:r>
              <a:rPr lang="es-ES" sz="2400" b="0" i="0" u="none" strike="noStrike" cap="none">
                <a:solidFill>
                  <a:srgbClr val="050607"/>
                </a:solidFill>
                <a:latin typeface="Arial"/>
                <a:ea typeface="Arial"/>
                <a:cs typeface="Arial"/>
                <a:sym typeface="Arial"/>
              </a:rPr>
              <a:t>En virtud del reglamento del Emblema, la Sociedad Nacional podrá utilizar el emblema para desplegar las actividades que se avengan con los Principios Fundamentales, y velara porque, en todas las circunstancias nada mengue su prestigio ni aminore el respeto que se le debe.</a:t>
            </a:r>
            <a:endParaRPr sz="2400" b="0" i="0" u="none" strike="noStrike" cap="none">
              <a:solidFill>
                <a:srgbClr val="050607"/>
              </a:solidFill>
              <a:latin typeface="Arial"/>
              <a:ea typeface="Arial"/>
              <a:cs typeface="Arial"/>
              <a:sym typeface="Arial"/>
            </a:endParaRPr>
          </a:p>
        </p:txBody>
      </p:sp>
      <p:pic>
        <p:nvPicPr>
          <p:cNvPr id="192" name="Google Shape;192;p24"/>
          <p:cNvPicPr preferRelativeResize="0"/>
          <p:nvPr/>
        </p:nvPicPr>
        <p:blipFill rotWithShape="1">
          <a:blip r:embed="rId3">
            <a:alphaModFix/>
          </a:blip>
          <a:srcRect/>
          <a:stretch/>
        </p:blipFill>
        <p:spPr>
          <a:xfrm>
            <a:off x="3903406" y="3365090"/>
            <a:ext cx="4001729" cy="300129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5"/>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50607"/>
              </a:buClr>
              <a:buSzPct val="100000"/>
              <a:buFont typeface="Arial"/>
              <a:buNone/>
            </a:pPr>
            <a:r>
              <a:rPr lang="es-ES">
                <a:solidFill>
                  <a:srgbClr val="050607"/>
                </a:solidFill>
              </a:rPr>
              <a:t>Normas técnicas del Emblema a título protector</a:t>
            </a:r>
            <a:br>
              <a:rPr lang="es-ES">
                <a:solidFill>
                  <a:srgbClr val="798DA8"/>
                </a:solidFill>
              </a:rPr>
            </a:br>
            <a:endParaRPr/>
          </a:p>
        </p:txBody>
      </p:sp>
      <p:grpSp>
        <p:nvGrpSpPr>
          <p:cNvPr id="198" name="Google Shape;198;p25"/>
          <p:cNvGrpSpPr/>
          <p:nvPr/>
        </p:nvGrpSpPr>
        <p:grpSpPr>
          <a:xfrm>
            <a:off x="577395" y="1688840"/>
            <a:ext cx="10607049" cy="1631853"/>
            <a:chOff x="4665" y="2249279"/>
            <a:chExt cx="10607049" cy="1631853"/>
          </a:xfrm>
        </p:grpSpPr>
        <p:sp>
          <p:nvSpPr>
            <p:cNvPr id="199" name="Google Shape;199;p25"/>
            <p:cNvSpPr/>
            <p:nvPr/>
          </p:nvSpPr>
          <p:spPr>
            <a:xfrm>
              <a:off x="4665" y="2249279"/>
              <a:ext cx="4079634" cy="1631853"/>
            </a:xfrm>
            <a:prstGeom prst="homePlate">
              <a:avLst>
                <a:gd name="adj" fmla="val 50000"/>
              </a:avLst>
            </a:prstGeom>
            <a:gradFill>
              <a:gsLst>
                <a:gs pos="0">
                  <a:srgbClr val="5E81C9"/>
                </a:gs>
                <a:gs pos="50000">
                  <a:srgbClr val="3B70C9"/>
                </a:gs>
                <a:gs pos="100000">
                  <a:srgbClr val="2E60B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5"/>
            <p:cNvSpPr txBox="1"/>
            <p:nvPr/>
          </p:nvSpPr>
          <p:spPr>
            <a:xfrm>
              <a:off x="4665" y="2249279"/>
              <a:ext cx="3671671" cy="1631853"/>
            </a:xfrm>
            <a:prstGeom prst="rect">
              <a:avLst/>
            </a:prstGeom>
            <a:noFill/>
            <a:ln>
              <a:noFill/>
            </a:ln>
          </p:spPr>
          <p:txBody>
            <a:bodyPr spcFirstLastPara="1" wrap="square" lIns="85325" tIns="42650" rIns="21325" bIns="42650" anchor="ctr" anchorCtr="0">
              <a:noAutofit/>
            </a:bodyPr>
            <a:lstStyle/>
            <a:p>
              <a:pPr marL="0" marR="0" lvl="0" indent="0" algn="ctr" rtl="0">
                <a:lnSpc>
                  <a:spcPct val="90000"/>
                </a:lnSpc>
                <a:spcBef>
                  <a:spcPts val="0"/>
                </a:spcBef>
                <a:spcAft>
                  <a:spcPts val="0"/>
                </a:spcAft>
                <a:buNone/>
              </a:pPr>
              <a:r>
                <a:rPr lang="es-ES" sz="1600">
                  <a:solidFill>
                    <a:schemeClr val="lt1"/>
                  </a:solidFill>
                  <a:latin typeface="Arial"/>
                  <a:ea typeface="Arial"/>
                  <a:cs typeface="Arial"/>
                  <a:sym typeface="Arial"/>
                </a:rPr>
                <a:t>La Cruz Roja no tocará los bordes de la bandera o recuadro que utilice.</a:t>
              </a:r>
              <a:endParaRPr sz="1600">
                <a:solidFill>
                  <a:schemeClr val="lt1"/>
                </a:solidFill>
                <a:latin typeface="Arial"/>
                <a:ea typeface="Arial"/>
                <a:cs typeface="Arial"/>
                <a:sym typeface="Arial"/>
              </a:endParaRPr>
            </a:p>
          </p:txBody>
        </p:sp>
        <p:sp>
          <p:nvSpPr>
            <p:cNvPr id="201" name="Google Shape;201;p25"/>
            <p:cNvSpPr/>
            <p:nvPr/>
          </p:nvSpPr>
          <p:spPr>
            <a:xfrm>
              <a:off x="3268373" y="2249279"/>
              <a:ext cx="4079634" cy="1631853"/>
            </a:xfrm>
            <a:prstGeom prst="chevron">
              <a:avLst>
                <a:gd name="adj" fmla="val 50000"/>
              </a:avLst>
            </a:prstGeom>
            <a:gradFill>
              <a:gsLst>
                <a:gs pos="0">
                  <a:srgbClr val="5E81C9"/>
                </a:gs>
                <a:gs pos="50000">
                  <a:srgbClr val="3B70C9"/>
                </a:gs>
                <a:gs pos="100000">
                  <a:srgbClr val="2E60B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5"/>
            <p:cNvSpPr txBox="1"/>
            <p:nvPr/>
          </p:nvSpPr>
          <p:spPr>
            <a:xfrm>
              <a:off x="4084300" y="2249279"/>
              <a:ext cx="2447781" cy="1631853"/>
            </a:xfrm>
            <a:prstGeom prst="rect">
              <a:avLst/>
            </a:prstGeom>
            <a:noFill/>
            <a:ln>
              <a:noFill/>
            </a:ln>
          </p:spPr>
          <p:txBody>
            <a:bodyPr spcFirstLastPara="1" wrap="square" lIns="64000" tIns="42650" rIns="21325" bIns="42650" anchor="ctr" anchorCtr="0">
              <a:noAutofit/>
            </a:bodyPr>
            <a:lstStyle/>
            <a:p>
              <a:pPr marL="0" marR="0" lvl="0" indent="0" algn="ctr" rtl="0">
                <a:lnSpc>
                  <a:spcPct val="90000"/>
                </a:lnSpc>
                <a:spcBef>
                  <a:spcPts val="0"/>
                </a:spcBef>
                <a:spcAft>
                  <a:spcPts val="0"/>
                </a:spcAft>
                <a:buNone/>
              </a:pPr>
              <a:r>
                <a:rPr lang="es-ES" sz="1600">
                  <a:solidFill>
                    <a:schemeClr val="lt1"/>
                  </a:solidFill>
                  <a:latin typeface="Arial"/>
                  <a:ea typeface="Arial"/>
                  <a:cs typeface="Arial"/>
                  <a:sym typeface="Arial"/>
                </a:rPr>
                <a:t>La Cruz se forma de dos bandas de las mismas dimensiones de ancho, una horizontal y otra vertical, que se cruzan por la mitad, formando cinco cuadros exactos.</a:t>
              </a:r>
              <a:endParaRPr sz="1600">
                <a:solidFill>
                  <a:schemeClr val="lt1"/>
                </a:solidFill>
                <a:latin typeface="Arial"/>
                <a:ea typeface="Arial"/>
                <a:cs typeface="Arial"/>
                <a:sym typeface="Arial"/>
              </a:endParaRPr>
            </a:p>
          </p:txBody>
        </p:sp>
        <p:sp>
          <p:nvSpPr>
            <p:cNvPr id="203" name="Google Shape;203;p25"/>
            <p:cNvSpPr/>
            <p:nvPr/>
          </p:nvSpPr>
          <p:spPr>
            <a:xfrm>
              <a:off x="6532080" y="2249279"/>
              <a:ext cx="4079634" cy="1631853"/>
            </a:xfrm>
            <a:prstGeom prst="chevron">
              <a:avLst>
                <a:gd name="adj" fmla="val 50000"/>
              </a:avLst>
            </a:prstGeom>
            <a:gradFill>
              <a:gsLst>
                <a:gs pos="0">
                  <a:srgbClr val="5E81C9"/>
                </a:gs>
                <a:gs pos="50000">
                  <a:srgbClr val="3B70C9"/>
                </a:gs>
                <a:gs pos="100000">
                  <a:srgbClr val="2E60B8"/>
                </a:gs>
              </a:gsLst>
              <a:lin ang="5400000" scaled="0"/>
            </a:gradFill>
            <a:ln>
              <a:noFill/>
            </a:ln>
            <a:effectLst>
              <a:outerShdw blurRad="57150" dist="19050" dir="5400000" algn="ctr" rotWithShape="0">
                <a:srgbClr val="000000">
                  <a:alpha val="6274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5"/>
            <p:cNvSpPr txBox="1"/>
            <p:nvPr/>
          </p:nvSpPr>
          <p:spPr>
            <a:xfrm>
              <a:off x="7348007" y="2249279"/>
              <a:ext cx="2447781" cy="1631853"/>
            </a:xfrm>
            <a:prstGeom prst="rect">
              <a:avLst/>
            </a:prstGeom>
            <a:noFill/>
            <a:ln>
              <a:noFill/>
            </a:ln>
          </p:spPr>
          <p:txBody>
            <a:bodyPr spcFirstLastPara="1" wrap="square" lIns="64000" tIns="42650" rIns="21325" bIns="42650" anchor="ctr" anchorCtr="0">
              <a:noAutofit/>
            </a:bodyPr>
            <a:lstStyle/>
            <a:p>
              <a:pPr marL="0" marR="0" lvl="0" indent="0" algn="ctr" rtl="0">
                <a:lnSpc>
                  <a:spcPct val="90000"/>
                </a:lnSpc>
                <a:spcBef>
                  <a:spcPts val="0"/>
                </a:spcBef>
                <a:spcAft>
                  <a:spcPts val="0"/>
                </a:spcAft>
                <a:buNone/>
              </a:pPr>
              <a:r>
                <a:rPr lang="es-ES" sz="1600">
                  <a:solidFill>
                    <a:schemeClr val="lt1"/>
                  </a:solidFill>
                  <a:latin typeface="Arial"/>
                  <a:ea typeface="Arial"/>
                  <a:cs typeface="Arial"/>
                  <a:sym typeface="Arial"/>
                </a:rPr>
                <a:t>El emblema se exhibe siempre desde fondo blanco</a:t>
              </a:r>
              <a:endParaRPr sz="1600">
                <a:solidFill>
                  <a:schemeClr val="lt1"/>
                </a:solidFill>
                <a:latin typeface="Arial"/>
                <a:ea typeface="Arial"/>
                <a:cs typeface="Arial"/>
                <a:sym typeface="Arial"/>
              </a:endParaRPr>
            </a:p>
          </p:txBody>
        </p:sp>
      </p:grpSp>
      <p:pic>
        <p:nvPicPr>
          <p:cNvPr id="205" name="Google Shape;205;p25"/>
          <p:cNvPicPr preferRelativeResize="0"/>
          <p:nvPr/>
        </p:nvPicPr>
        <p:blipFill rotWithShape="1">
          <a:blip r:embed="rId3">
            <a:alphaModFix/>
          </a:blip>
          <a:srcRect/>
          <a:stretch/>
        </p:blipFill>
        <p:spPr>
          <a:xfrm>
            <a:off x="4109884" y="3388367"/>
            <a:ext cx="3773744" cy="3016428"/>
          </a:xfrm>
          <a:prstGeom prst="rect">
            <a:avLst/>
          </a:prstGeom>
          <a:noFill/>
          <a:ln w="28575" cap="flat" cmpd="sng">
            <a:solidFill>
              <a:srgbClr val="050607"/>
            </a:solidFill>
            <a:prstDash val="solid"/>
            <a:round/>
            <a:headEnd type="none" w="sm" len="sm"/>
            <a:tailEnd type="none" w="sm" len="sm"/>
          </a:ln>
        </p:spPr>
      </p:pic>
      <p:pic>
        <p:nvPicPr>
          <p:cNvPr id="206" name="Google Shape;206;p25"/>
          <p:cNvPicPr preferRelativeResize="0"/>
          <p:nvPr/>
        </p:nvPicPr>
        <p:blipFill rotWithShape="1">
          <a:blip r:embed="rId4">
            <a:alphaModFix/>
          </a:blip>
          <a:srcRect/>
          <a:stretch/>
        </p:blipFill>
        <p:spPr>
          <a:xfrm>
            <a:off x="4103503" y="3377381"/>
            <a:ext cx="3799789" cy="3037246"/>
          </a:xfrm>
          <a:prstGeom prst="rect">
            <a:avLst/>
          </a:prstGeom>
          <a:noFill/>
          <a:ln w="19050" cap="flat" cmpd="sng">
            <a:solidFill>
              <a:srgbClr val="050607"/>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500"/>
                                        <p:tgtEl>
                                          <p:spTgt spid="20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1"/>
                                          </p:stCondLst>
                                        </p:cTn>
                                        <p:tgtEl>
                                          <p:spTgt spid="20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838200" y="736600"/>
            <a:ext cx="10515600" cy="852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3200"/>
              <a:buFont typeface="Arial"/>
              <a:buNone/>
            </a:pPr>
            <a:r>
              <a:rPr lang="es-ES">
                <a:solidFill>
                  <a:srgbClr val="171616"/>
                </a:solidFill>
              </a:rPr>
              <a:t>EL FUNDADOR</a:t>
            </a:r>
            <a:endParaRPr>
              <a:solidFill>
                <a:srgbClr val="171616"/>
              </a:solidFill>
            </a:endParaRPr>
          </a:p>
        </p:txBody>
      </p:sp>
      <p:sp>
        <p:nvSpPr>
          <p:cNvPr id="35" name="Google Shape;35;p8"/>
          <p:cNvSpPr txBox="1">
            <a:spLocks noGrp="1"/>
          </p:cNvSpPr>
          <p:nvPr>
            <p:ph type="body" idx="1"/>
          </p:nvPr>
        </p:nvSpPr>
        <p:spPr>
          <a:xfrm>
            <a:off x="5300826" y="2118974"/>
            <a:ext cx="5705100" cy="39162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90000"/>
              </a:lnSpc>
              <a:spcBef>
                <a:spcPts val="0"/>
              </a:spcBef>
              <a:spcAft>
                <a:spcPts val="0"/>
              </a:spcAft>
              <a:buClr>
                <a:srgbClr val="171616"/>
              </a:buClr>
              <a:buSzPct val="100000"/>
              <a:buNone/>
            </a:pPr>
            <a:r>
              <a:rPr lang="es-ES" sz="3200" b="1">
                <a:solidFill>
                  <a:srgbClr val="171616"/>
                </a:solidFill>
              </a:rPr>
              <a:t>Jean Henry Dunant</a:t>
            </a:r>
            <a:endParaRPr/>
          </a:p>
          <a:p>
            <a:pPr marL="0" lvl="0" indent="0" algn="l" rtl="0">
              <a:lnSpc>
                <a:spcPct val="90000"/>
              </a:lnSpc>
              <a:spcBef>
                <a:spcPts val="1000"/>
              </a:spcBef>
              <a:spcAft>
                <a:spcPts val="0"/>
              </a:spcAft>
              <a:buClr>
                <a:srgbClr val="171616"/>
              </a:buClr>
              <a:buSzPct val="100000"/>
              <a:buNone/>
            </a:pPr>
            <a:r>
              <a:rPr lang="es-ES" sz="3200">
                <a:solidFill>
                  <a:srgbClr val="171616"/>
                </a:solidFill>
              </a:rPr>
              <a:t>Nace el 8 de mayo de 1828, en Ginebra, suiza.</a:t>
            </a:r>
            <a:endParaRPr/>
          </a:p>
          <a:p>
            <a:pPr marL="0" lvl="0" indent="0" algn="l" rtl="0">
              <a:lnSpc>
                <a:spcPct val="90000"/>
              </a:lnSpc>
              <a:spcBef>
                <a:spcPts val="1000"/>
              </a:spcBef>
              <a:spcAft>
                <a:spcPts val="0"/>
              </a:spcAft>
              <a:buClr>
                <a:srgbClr val="171616"/>
              </a:buClr>
              <a:buSzPct val="100000"/>
              <a:buNone/>
            </a:pPr>
            <a:r>
              <a:rPr lang="es-ES" sz="3200">
                <a:solidFill>
                  <a:srgbClr val="171616"/>
                </a:solidFill>
              </a:rPr>
              <a:t>Muere el 30 de Octubre de 1910 en Heiden, Suiza</a:t>
            </a:r>
            <a:endParaRPr/>
          </a:p>
          <a:p>
            <a:pPr marL="0" lvl="0" indent="0" algn="l" rtl="0">
              <a:lnSpc>
                <a:spcPct val="90000"/>
              </a:lnSpc>
              <a:spcBef>
                <a:spcPts val="1000"/>
              </a:spcBef>
              <a:spcAft>
                <a:spcPts val="0"/>
              </a:spcAft>
              <a:buClr>
                <a:srgbClr val="171616"/>
              </a:buClr>
              <a:buSzPct val="100000"/>
              <a:buNone/>
            </a:pPr>
            <a:r>
              <a:rPr lang="es-ES" sz="3200">
                <a:solidFill>
                  <a:srgbClr val="171616"/>
                </a:solidFill>
              </a:rPr>
              <a:t>Ideas humanitarias en la niñez y juventud.</a:t>
            </a:r>
            <a:endParaRPr/>
          </a:p>
          <a:p>
            <a:pPr marL="0" lvl="0" indent="0" algn="l" rtl="0">
              <a:lnSpc>
                <a:spcPct val="90000"/>
              </a:lnSpc>
              <a:spcBef>
                <a:spcPts val="1000"/>
              </a:spcBef>
              <a:spcAft>
                <a:spcPts val="0"/>
              </a:spcAft>
              <a:buClr>
                <a:srgbClr val="171616"/>
              </a:buClr>
              <a:buSzPct val="100000"/>
              <a:buNone/>
            </a:pPr>
            <a:r>
              <a:rPr lang="es-ES" sz="3200">
                <a:solidFill>
                  <a:srgbClr val="171616"/>
                </a:solidFill>
              </a:rPr>
              <a:t>Testigo de la Batalla de Solferino el 24 de Junio de 1859.</a:t>
            </a:r>
            <a:endParaRPr/>
          </a:p>
          <a:p>
            <a:pPr marL="0" lvl="0" indent="0" algn="l" rtl="0">
              <a:lnSpc>
                <a:spcPct val="90000"/>
              </a:lnSpc>
              <a:spcBef>
                <a:spcPts val="1000"/>
              </a:spcBef>
              <a:spcAft>
                <a:spcPts val="0"/>
              </a:spcAft>
              <a:buClr>
                <a:srgbClr val="757070"/>
              </a:buClr>
              <a:buSzPct val="100000"/>
              <a:buNone/>
            </a:pPr>
            <a:endParaRPr/>
          </a:p>
        </p:txBody>
      </p:sp>
      <p:pic>
        <p:nvPicPr>
          <p:cNvPr id="36" name="Google Shape;36;p8"/>
          <p:cNvPicPr preferRelativeResize="0"/>
          <p:nvPr/>
        </p:nvPicPr>
        <p:blipFill rotWithShape="1">
          <a:blip r:embed="rId3">
            <a:alphaModFix/>
          </a:blip>
          <a:srcRect/>
          <a:stretch/>
        </p:blipFill>
        <p:spPr>
          <a:xfrm>
            <a:off x="2005477" y="1659989"/>
            <a:ext cx="3066750" cy="4740812"/>
          </a:xfrm>
          <a:prstGeom prst="rect">
            <a:avLst/>
          </a:prstGeom>
          <a:noFill/>
          <a:ln>
            <a:noFill/>
          </a:ln>
        </p:spPr>
      </p:pic>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6"/>
          <p:cNvSpPr txBox="1">
            <a:spLocks noGrp="1"/>
          </p:cNvSpPr>
          <p:nvPr>
            <p:ph type="title"/>
          </p:nvPr>
        </p:nvSpPr>
        <p:spPr>
          <a:xfrm>
            <a:off x="621890" y="624694"/>
            <a:ext cx="10515600" cy="85248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50607"/>
              </a:buClr>
              <a:buSzPct val="100000"/>
              <a:buFont typeface="Arial"/>
              <a:buNone/>
            </a:pPr>
            <a:r>
              <a:rPr lang="es-ES">
                <a:solidFill>
                  <a:srgbClr val="050607"/>
                </a:solidFill>
              </a:rPr>
              <a:t>Normas técnicas del Emblema a título protector</a:t>
            </a:r>
            <a:br>
              <a:rPr lang="es-ES">
                <a:solidFill>
                  <a:srgbClr val="798DA8"/>
                </a:solidFill>
              </a:rPr>
            </a:br>
            <a:endParaRPr/>
          </a:p>
        </p:txBody>
      </p:sp>
      <p:grpSp>
        <p:nvGrpSpPr>
          <p:cNvPr id="212" name="Google Shape;212;p26"/>
          <p:cNvGrpSpPr/>
          <p:nvPr/>
        </p:nvGrpSpPr>
        <p:grpSpPr>
          <a:xfrm>
            <a:off x="2348009" y="1084693"/>
            <a:ext cx="8067870" cy="1792860"/>
            <a:chOff x="6312" y="1468151"/>
            <a:chExt cx="8067870" cy="1792860"/>
          </a:xfrm>
        </p:grpSpPr>
        <p:sp>
          <p:nvSpPr>
            <p:cNvPr id="213" name="Google Shape;213;p26"/>
            <p:cNvSpPr/>
            <p:nvPr/>
          </p:nvSpPr>
          <p:spPr>
            <a:xfrm>
              <a:off x="6312" y="1468151"/>
              <a:ext cx="4482150" cy="1792860"/>
            </a:xfrm>
            <a:prstGeom prst="homePlate">
              <a:avLst>
                <a:gd name="adj" fmla="val 5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txBox="1"/>
            <p:nvPr/>
          </p:nvSpPr>
          <p:spPr>
            <a:xfrm>
              <a:off x="6312" y="1468151"/>
              <a:ext cx="4033935" cy="1792860"/>
            </a:xfrm>
            <a:prstGeom prst="rect">
              <a:avLst/>
            </a:prstGeom>
            <a:noFill/>
            <a:ln>
              <a:noFill/>
            </a:ln>
          </p:spPr>
          <p:txBody>
            <a:bodyPr spcFirstLastPara="1" wrap="square" lIns="85325" tIns="42650" rIns="21325" bIns="42650" anchor="ctr" anchorCtr="0">
              <a:noAutofit/>
            </a:bodyPr>
            <a:lstStyle/>
            <a:p>
              <a:pPr marL="0" marR="0" lvl="0" indent="0" algn="ctr" rtl="0">
                <a:lnSpc>
                  <a:spcPct val="90000"/>
                </a:lnSpc>
                <a:spcBef>
                  <a:spcPts val="0"/>
                </a:spcBef>
                <a:spcAft>
                  <a:spcPts val="0"/>
                </a:spcAft>
                <a:buNone/>
              </a:pPr>
              <a:r>
                <a:rPr lang="es-ES" sz="1600">
                  <a:solidFill>
                    <a:schemeClr val="lt1"/>
                  </a:solidFill>
                  <a:latin typeface="Arial"/>
                  <a:ea typeface="Arial"/>
                  <a:cs typeface="Arial"/>
                  <a:sym typeface="Arial"/>
                </a:rPr>
                <a:t>Debe ser de grandes dimensiones; para su visibilidad debe poseer sistemas de iluminación, y colocarse sobre banderas o superficies planas.</a:t>
              </a:r>
              <a:endParaRPr sz="1600">
                <a:solidFill>
                  <a:schemeClr val="lt1"/>
                </a:solidFill>
                <a:latin typeface="Arial"/>
                <a:ea typeface="Arial"/>
                <a:cs typeface="Arial"/>
                <a:sym typeface="Arial"/>
              </a:endParaRPr>
            </a:p>
          </p:txBody>
        </p:sp>
        <p:sp>
          <p:nvSpPr>
            <p:cNvPr id="215" name="Google Shape;215;p26"/>
            <p:cNvSpPr/>
            <p:nvPr/>
          </p:nvSpPr>
          <p:spPr>
            <a:xfrm>
              <a:off x="3592032" y="1468151"/>
              <a:ext cx="4482150" cy="1792860"/>
            </a:xfrm>
            <a:prstGeom prst="chevron">
              <a:avLst>
                <a:gd name="adj" fmla="val 50000"/>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txBox="1"/>
            <p:nvPr/>
          </p:nvSpPr>
          <p:spPr>
            <a:xfrm>
              <a:off x="4488462" y="1468151"/>
              <a:ext cx="2689290" cy="1792860"/>
            </a:xfrm>
            <a:prstGeom prst="rect">
              <a:avLst/>
            </a:prstGeom>
            <a:noFill/>
            <a:ln>
              <a:noFill/>
            </a:ln>
          </p:spPr>
          <p:txBody>
            <a:bodyPr spcFirstLastPara="1" wrap="square" lIns="64000" tIns="42650" rIns="21325" bIns="42650" anchor="ctr" anchorCtr="0">
              <a:noAutofit/>
            </a:bodyPr>
            <a:lstStyle/>
            <a:p>
              <a:pPr marL="0" marR="0" lvl="0" indent="0" algn="ctr" rtl="0">
                <a:lnSpc>
                  <a:spcPct val="90000"/>
                </a:lnSpc>
                <a:spcBef>
                  <a:spcPts val="0"/>
                </a:spcBef>
                <a:spcAft>
                  <a:spcPts val="0"/>
                </a:spcAft>
                <a:buNone/>
              </a:pPr>
              <a:r>
                <a:rPr lang="es-ES" sz="1600">
                  <a:solidFill>
                    <a:schemeClr val="lt1"/>
                  </a:solidFill>
                  <a:latin typeface="Arial"/>
                  <a:ea typeface="Arial"/>
                  <a:cs typeface="Arial"/>
                  <a:sym typeface="Arial"/>
                </a:rPr>
                <a:t>En una base de policromía, el rojo se produce al combinar al amarillo por ciento “process” y magenta 100 por ciento “process” o en su defecto se tomará la base PANTONE 485 para el color rojo.</a:t>
              </a:r>
              <a:endParaRPr sz="1600">
                <a:solidFill>
                  <a:schemeClr val="lt1"/>
                </a:solidFill>
                <a:latin typeface="Arial"/>
                <a:ea typeface="Arial"/>
                <a:cs typeface="Arial"/>
                <a:sym typeface="Arial"/>
              </a:endParaRPr>
            </a:p>
          </p:txBody>
        </p:sp>
      </p:grpSp>
      <p:pic>
        <p:nvPicPr>
          <p:cNvPr id="217" name="Google Shape;217;p26"/>
          <p:cNvPicPr preferRelativeResize="0"/>
          <p:nvPr/>
        </p:nvPicPr>
        <p:blipFill rotWithShape="1">
          <a:blip r:embed="rId3">
            <a:alphaModFix/>
          </a:blip>
          <a:srcRect l="17137" t="21286" r="21974" b="3612"/>
          <a:stretch/>
        </p:blipFill>
        <p:spPr>
          <a:xfrm>
            <a:off x="1658478" y="2969343"/>
            <a:ext cx="4172051" cy="3301722"/>
          </a:xfrm>
          <a:prstGeom prst="rect">
            <a:avLst/>
          </a:prstGeom>
          <a:noFill/>
          <a:ln>
            <a:noFill/>
          </a:ln>
        </p:spPr>
      </p:pic>
      <p:pic>
        <p:nvPicPr>
          <p:cNvPr id="218" name="Google Shape;218;p26"/>
          <p:cNvPicPr preferRelativeResize="0"/>
          <p:nvPr/>
        </p:nvPicPr>
        <p:blipFill rotWithShape="1">
          <a:blip r:embed="rId4">
            <a:alphaModFix/>
          </a:blip>
          <a:srcRect/>
          <a:stretch/>
        </p:blipFill>
        <p:spPr>
          <a:xfrm>
            <a:off x="6573071" y="2969343"/>
            <a:ext cx="4409560" cy="33313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7"/>
          <p:cNvSpPr txBox="1">
            <a:spLocks noGrp="1"/>
          </p:cNvSpPr>
          <p:nvPr>
            <p:ph type="title"/>
          </p:nvPr>
        </p:nvSpPr>
        <p:spPr>
          <a:xfrm>
            <a:off x="698538" y="910123"/>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50607"/>
              </a:buClr>
              <a:buSzPts val="3200"/>
              <a:buFont typeface="Arial"/>
              <a:buNone/>
            </a:pPr>
            <a:r>
              <a:rPr lang="es-ES">
                <a:solidFill>
                  <a:srgbClr val="050607"/>
                </a:solidFill>
              </a:rPr>
              <a:t>Emblema a Titulo Indicativo</a:t>
            </a:r>
            <a:endParaRPr/>
          </a:p>
        </p:txBody>
      </p:sp>
      <p:sp>
        <p:nvSpPr>
          <p:cNvPr id="224" name="Google Shape;224;p27"/>
          <p:cNvSpPr txBox="1"/>
          <p:nvPr/>
        </p:nvSpPr>
        <p:spPr>
          <a:xfrm>
            <a:off x="698538" y="2639634"/>
            <a:ext cx="5633435" cy="2952328"/>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rgbClr val="050607"/>
              </a:buClr>
              <a:buSzPts val="2400"/>
              <a:buFont typeface="Arial"/>
              <a:buNone/>
            </a:pPr>
            <a:r>
              <a:rPr lang="es-ES" sz="2400">
                <a:solidFill>
                  <a:srgbClr val="050607"/>
                </a:solidFill>
                <a:latin typeface="Arial"/>
                <a:ea typeface="Arial"/>
                <a:cs typeface="Arial"/>
                <a:sym typeface="Arial"/>
              </a:rPr>
              <a:t>Identifica que una persona o bien tiene un vínculo legal, reglamentario o estatutario con el Movimiento Internacional de la Cruz Roja y la Media Luna Roja.</a:t>
            </a:r>
            <a:endParaRPr sz="2400">
              <a:solidFill>
                <a:srgbClr val="050607"/>
              </a:solidFill>
              <a:latin typeface="Arial"/>
              <a:ea typeface="Arial"/>
              <a:cs typeface="Arial"/>
              <a:sym typeface="Arial"/>
            </a:endParaRPr>
          </a:p>
        </p:txBody>
      </p:sp>
      <p:pic>
        <p:nvPicPr>
          <p:cNvPr id="225" name="Google Shape;225;p27" descr="ComitÃ© Internacional de la Cruz Roja"/>
          <p:cNvPicPr preferRelativeResize="0"/>
          <p:nvPr/>
        </p:nvPicPr>
        <p:blipFill rotWithShape="1">
          <a:blip r:embed="rId3">
            <a:alphaModFix/>
          </a:blip>
          <a:srcRect/>
          <a:stretch/>
        </p:blipFill>
        <p:spPr>
          <a:xfrm>
            <a:off x="8948627" y="1464444"/>
            <a:ext cx="936103" cy="936104"/>
          </a:xfrm>
          <a:prstGeom prst="rect">
            <a:avLst/>
          </a:prstGeom>
          <a:noFill/>
          <a:ln>
            <a:noFill/>
          </a:ln>
        </p:spPr>
      </p:pic>
      <p:pic>
        <p:nvPicPr>
          <p:cNvPr id="226" name="Google Shape;226;p27" descr="Resultado de imagen para federacion internacional de la cruz roja"/>
          <p:cNvPicPr preferRelativeResize="0"/>
          <p:nvPr/>
        </p:nvPicPr>
        <p:blipFill rotWithShape="1">
          <a:blip r:embed="rId4">
            <a:alphaModFix/>
          </a:blip>
          <a:srcRect t="25971" r="-2000" b="27601"/>
          <a:stretch/>
        </p:blipFill>
        <p:spPr>
          <a:xfrm>
            <a:off x="7762330" y="2894557"/>
            <a:ext cx="3672408" cy="936105"/>
          </a:xfrm>
          <a:prstGeom prst="rect">
            <a:avLst/>
          </a:prstGeom>
          <a:noFill/>
          <a:ln>
            <a:noFill/>
          </a:ln>
        </p:spPr>
      </p:pic>
      <p:pic>
        <p:nvPicPr>
          <p:cNvPr id="227" name="Google Shape;227;p27" descr="Resultado de imagen para cruz roja colombiana"/>
          <p:cNvPicPr preferRelativeResize="0"/>
          <p:nvPr/>
        </p:nvPicPr>
        <p:blipFill rotWithShape="1">
          <a:blip r:embed="rId5">
            <a:alphaModFix/>
          </a:blip>
          <a:srcRect/>
          <a:stretch/>
        </p:blipFill>
        <p:spPr>
          <a:xfrm>
            <a:off x="7688685" y="4355962"/>
            <a:ext cx="3819698" cy="77795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8"/>
          <p:cNvSpPr txBox="1">
            <a:spLocks noGrp="1"/>
          </p:cNvSpPr>
          <p:nvPr>
            <p:ph type="title"/>
          </p:nvPr>
        </p:nvSpPr>
        <p:spPr>
          <a:xfrm>
            <a:off x="838200" y="855133"/>
            <a:ext cx="10515600" cy="85248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50607"/>
              </a:buClr>
              <a:buSzPct val="100000"/>
              <a:buFont typeface="Arial"/>
              <a:buNone/>
            </a:pPr>
            <a:r>
              <a:rPr lang="es-ES">
                <a:solidFill>
                  <a:srgbClr val="050607"/>
                </a:solidFill>
              </a:rPr>
              <a:t>Normas técnicas del Emblema a título Indicativo</a:t>
            </a:r>
            <a:br>
              <a:rPr lang="es-ES">
                <a:solidFill>
                  <a:srgbClr val="050607"/>
                </a:solidFill>
              </a:rPr>
            </a:br>
            <a:endParaRPr>
              <a:solidFill>
                <a:srgbClr val="050607"/>
              </a:solidFill>
            </a:endParaRPr>
          </a:p>
        </p:txBody>
      </p:sp>
      <p:sp>
        <p:nvSpPr>
          <p:cNvPr id="233" name="Google Shape;233;p28"/>
          <p:cNvSpPr txBox="1">
            <a:spLocks noGrp="1"/>
          </p:cNvSpPr>
          <p:nvPr>
            <p:ph type="body" idx="1"/>
          </p:nvPr>
        </p:nvSpPr>
        <p:spPr>
          <a:xfrm>
            <a:off x="499533" y="1724553"/>
            <a:ext cx="6180667" cy="3355447"/>
          </a:xfrm>
          <a:prstGeom prst="rect">
            <a:avLst/>
          </a:prstGeom>
          <a:noFill/>
          <a:ln>
            <a:noFill/>
          </a:ln>
        </p:spPr>
        <p:txBody>
          <a:bodyPr spcFirstLastPara="1" wrap="square" lIns="91425" tIns="45700" rIns="91425" bIns="45700" anchor="t" anchorCtr="0">
            <a:normAutofit/>
          </a:bodyPr>
          <a:lstStyle/>
          <a:p>
            <a:pPr marL="342900" lvl="0" indent="-342900" algn="just" rtl="0">
              <a:lnSpc>
                <a:spcPct val="90000"/>
              </a:lnSpc>
              <a:spcBef>
                <a:spcPts val="0"/>
              </a:spcBef>
              <a:spcAft>
                <a:spcPts val="0"/>
              </a:spcAft>
              <a:buClr>
                <a:srgbClr val="050607"/>
              </a:buClr>
              <a:buSzPts val="2000"/>
              <a:buFont typeface="Noto Sans Symbols"/>
              <a:buChar char="❖"/>
            </a:pPr>
            <a:r>
              <a:rPr lang="es-ES">
                <a:solidFill>
                  <a:srgbClr val="050607"/>
                </a:solidFill>
              </a:rPr>
              <a:t>Ha de ser de dimensiones pequeñas</a:t>
            </a:r>
            <a:endParaRPr/>
          </a:p>
          <a:p>
            <a:pPr marL="342900" lvl="0" indent="-342900" algn="just" rtl="0">
              <a:lnSpc>
                <a:spcPct val="90000"/>
              </a:lnSpc>
              <a:spcBef>
                <a:spcPts val="1000"/>
              </a:spcBef>
              <a:spcAft>
                <a:spcPts val="0"/>
              </a:spcAft>
              <a:buClr>
                <a:srgbClr val="050607"/>
              </a:buClr>
              <a:buSzPts val="2000"/>
              <a:buFont typeface="Noto Sans Symbols"/>
              <a:buChar char="❖"/>
            </a:pPr>
            <a:r>
              <a:rPr lang="es-ES">
                <a:solidFill>
                  <a:srgbClr val="050607"/>
                </a:solidFill>
              </a:rPr>
              <a:t>Debe ir acompañado de la leyenda Cruz Roja Colombiana, en letra Times Roman</a:t>
            </a:r>
            <a:endParaRPr>
              <a:solidFill>
                <a:srgbClr val="050607"/>
              </a:solidFill>
            </a:endParaRPr>
          </a:p>
          <a:p>
            <a:pPr marL="342900" lvl="0" indent="-342900" algn="just" rtl="0">
              <a:lnSpc>
                <a:spcPct val="90000"/>
              </a:lnSpc>
              <a:spcBef>
                <a:spcPts val="1000"/>
              </a:spcBef>
              <a:spcAft>
                <a:spcPts val="0"/>
              </a:spcAft>
              <a:buClr>
                <a:srgbClr val="050607"/>
              </a:buClr>
              <a:buSzPts val="2000"/>
              <a:buFont typeface="Noto Sans Symbols"/>
              <a:buChar char="❖"/>
            </a:pPr>
            <a:r>
              <a:rPr lang="es-ES">
                <a:solidFill>
                  <a:srgbClr val="050607"/>
                </a:solidFill>
              </a:rPr>
              <a:t>Debe ir sobre fondo blanco</a:t>
            </a:r>
            <a:endParaRPr/>
          </a:p>
          <a:p>
            <a:pPr marL="342900" lvl="0" indent="-342900" algn="just" rtl="0">
              <a:lnSpc>
                <a:spcPct val="90000"/>
              </a:lnSpc>
              <a:spcBef>
                <a:spcPts val="1000"/>
              </a:spcBef>
              <a:spcAft>
                <a:spcPts val="0"/>
              </a:spcAft>
              <a:buClr>
                <a:srgbClr val="050607"/>
              </a:buClr>
              <a:buSzPts val="2000"/>
              <a:buFont typeface="Noto Sans Symbols"/>
              <a:buChar char="❖"/>
            </a:pPr>
            <a:r>
              <a:rPr lang="es-ES">
                <a:solidFill>
                  <a:srgbClr val="050607"/>
                </a:solidFill>
              </a:rPr>
              <a:t>La Cruz se forma sobre dos bandas de las mismas dimensiones de ancho, una horizontal y otra vertical, que se cruzan por la mitad, formando cinco(5) cuadros exactos.</a:t>
            </a:r>
            <a:endParaRPr/>
          </a:p>
          <a:p>
            <a:pPr marL="342900" lvl="0" indent="-342900" algn="just" rtl="0">
              <a:lnSpc>
                <a:spcPct val="90000"/>
              </a:lnSpc>
              <a:spcBef>
                <a:spcPts val="1000"/>
              </a:spcBef>
              <a:spcAft>
                <a:spcPts val="0"/>
              </a:spcAft>
              <a:buClr>
                <a:srgbClr val="050607"/>
              </a:buClr>
              <a:buSzPts val="2000"/>
              <a:buFont typeface="Noto Sans Symbols"/>
              <a:buChar char="❖"/>
            </a:pPr>
            <a:r>
              <a:rPr lang="es-ES">
                <a:solidFill>
                  <a:srgbClr val="050607"/>
                </a:solidFill>
              </a:rPr>
              <a:t>No se incluirá dentro de la Cruz texto o figura alguna.</a:t>
            </a:r>
            <a:endParaRPr/>
          </a:p>
        </p:txBody>
      </p:sp>
      <p:pic>
        <p:nvPicPr>
          <p:cNvPr id="234" name="Google Shape;234;p28"/>
          <p:cNvPicPr preferRelativeResize="0"/>
          <p:nvPr/>
        </p:nvPicPr>
        <p:blipFill rotWithShape="1">
          <a:blip r:embed="rId3">
            <a:alphaModFix/>
          </a:blip>
          <a:srcRect t="20906" b="35158"/>
          <a:stretch/>
        </p:blipFill>
        <p:spPr>
          <a:xfrm>
            <a:off x="7635270" y="1631422"/>
            <a:ext cx="3879398" cy="1704445"/>
          </a:xfrm>
          <a:prstGeom prst="rect">
            <a:avLst/>
          </a:prstGeom>
          <a:noFill/>
          <a:ln>
            <a:noFill/>
          </a:ln>
        </p:spPr>
      </p:pic>
      <p:pic>
        <p:nvPicPr>
          <p:cNvPr id="235" name="Google Shape;235;p28"/>
          <p:cNvPicPr preferRelativeResize="0"/>
          <p:nvPr/>
        </p:nvPicPr>
        <p:blipFill rotWithShape="1">
          <a:blip r:embed="rId4">
            <a:alphaModFix/>
          </a:blip>
          <a:srcRect/>
          <a:stretch/>
        </p:blipFill>
        <p:spPr>
          <a:xfrm>
            <a:off x="8778700" y="3761316"/>
            <a:ext cx="1904116" cy="1869017"/>
          </a:xfrm>
          <a:prstGeom prst="rect">
            <a:avLst/>
          </a:prstGeom>
          <a:noFill/>
          <a:ln>
            <a:noFill/>
          </a:ln>
        </p:spPr>
      </p:pic>
      <p:sp>
        <p:nvSpPr>
          <p:cNvPr id="236" name="Google Shape;236;p28"/>
          <p:cNvSpPr txBox="1"/>
          <p:nvPr/>
        </p:nvSpPr>
        <p:spPr>
          <a:xfrm>
            <a:off x="8886177" y="2516596"/>
            <a:ext cx="1717137" cy="37702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3900">
                <a:solidFill>
                  <a:srgbClr val="0070C0"/>
                </a:solidFill>
                <a:latin typeface="Arial"/>
                <a:ea typeface="Arial"/>
                <a:cs typeface="Arial"/>
                <a:sym typeface="Arial"/>
              </a:rPr>
              <a:t>x</a:t>
            </a:r>
            <a:endParaRPr sz="23900">
              <a:solidFill>
                <a:srgbClr val="0070C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9"/>
          <p:cNvSpPr txBox="1">
            <a:spLocks noGrp="1"/>
          </p:cNvSpPr>
          <p:nvPr>
            <p:ph type="title"/>
          </p:nvPr>
        </p:nvSpPr>
        <p:spPr>
          <a:xfrm>
            <a:off x="838200" y="880533"/>
            <a:ext cx="10515600" cy="8524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50607"/>
              </a:buClr>
              <a:buSzPts val="3200"/>
              <a:buFont typeface="Arial"/>
              <a:buNone/>
            </a:pPr>
            <a:r>
              <a:rPr lang="es-ES">
                <a:solidFill>
                  <a:srgbClr val="050607"/>
                </a:solidFill>
              </a:rPr>
              <a:t>Uso Indebido del Emblema</a:t>
            </a:r>
            <a:endParaRPr>
              <a:solidFill>
                <a:srgbClr val="050607"/>
              </a:solidFill>
            </a:endParaRPr>
          </a:p>
        </p:txBody>
      </p:sp>
      <p:sp>
        <p:nvSpPr>
          <p:cNvPr id="242" name="Google Shape;242;p29"/>
          <p:cNvSpPr txBox="1">
            <a:spLocks noGrp="1"/>
          </p:cNvSpPr>
          <p:nvPr>
            <p:ph type="body" idx="1"/>
          </p:nvPr>
        </p:nvSpPr>
        <p:spPr>
          <a:xfrm>
            <a:off x="838200" y="2286000"/>
            <a:ext cx="4030133" cy="3505200"/>
          </a:xfrm>
          <a:prstGeom prst="rect">
            <a:avLst/>
          </a:prstGeom>
          <a:noFill/>
          <a:ln>
            <a:noFill/>
          </a:ln>
        </p:spPr>
        <p:txBody>
          <a:bodyPr spcFirstLastPara="1" wrap="square" lIns="91425" tIns="45700" rIns="91425" bIns="45700" anchor="t" anchorCtr="0">
            <a:normAutofit/>
          </a:bodyPr>
          <a:lstStyle/>
          <a:p>
            <a:pPr marL="342900" lvl="0" indent="-342900" algn="l" rtl="0">
              <a:lnSpc>
                <a:spcPct val="90000"/>
              </a:lnSpc>
              <a:spcBef>
                <a:spcPts val="0"/>
              </a:spcBef>
              <a:spcAft>
                <a:spcPts val="0"/>
              </a:spcAft>
              <a:buClr>
                <a:srgbClr val="050607"/>
              </a:buClr>
              <a:buSzPts val="3200"/>
              <a:buFont typeface="Noto Sans Symbols"/>
              <a:buChar char="✔"/>
            </a:pPr>
            <a:r>
              <a:rPr lang="es-ES" sz="3200">
                <a:solidFill>
                  <a:srgbClr val="050607"/>
                </a:solidFill>
              </a:rPr>
              <a:t>Imitación</a:t>
            </a:r>
            <a:endParaRPr sz="3200">
              <a:solidFill>
                <a:srgbClr val="050607"/>
              </a:solidFill>
            </a:endParaRPr>
          </a:p>
          <a:p>
            <a:pPr marL="342900" lvl="0" indent="-342900" algn="l" rtl="0">
              <a:lnSpc>
                <a:spcPct val="90000"/>
              </a:lnSpc>
              <a:spcBef>
                <a:spcPts val="1000"/>
              </a:spcBef>
              <a:spcAft>
                <a:spcPts val="0"/>
              </a:spcAft>
              <a:buClr>
                <a:srgbClr val="050607"/>
              </a:buClr>
              <a:buSzPts val="3200"/>
              <a:buFont typeface="Noto Sans Symbols"/>
              <a:buChar char="✔"/>
            </a:pPr>
            <a:r>
              <a:rPr lang="es-ES" sz="3200">
                <a:solidFill>
                  <a:srgbClr val="050607"/>
                </a:solidFill>
              </a:rPr>
              <a:t>Usurpaciones</a:t>
            </a:r>
            <a:endParaRPr/>
          </a:p>
          <a:p>
            <a:pPr marL="342900" lvl="0" indent="-342900" algn="l" rtl="0">
              <a:lnSpc>
                <a:spcPct val="90000"/>
              </a:lnSpc>
              <a:spcBef>
                <a:spcPts val="1000"/>
              </a:spcBef>
              <a:spcAft>
                <a:spcPts val="0"/>
              </a:spcAft>
              <a:buClr>
                <a:srgbClr val="050607"/>
              </a:buClr>
              <a:buSzPts val="3200"/>
              <a:buFont typeface="Noto Sans Symbols"/>
              <a:buChar char="✔"/>
            </a:pPr>
            <a:r>
              <a:rPr lang="es-ES" sz="3200">
                <a:solidFill>
                  <a:srgbClr val="050607"/>
                </a:solidFill>
              </a:rPr>
              <a:t>Perfidia</a:t>
            </a:r>
            <a:endParaRPr/>
          </a:p>
          <a:p>
            <a:pPr marL="0" lvl="0" indent="0" algn="l" rtl="0">
              <a:lnSpc>
                <a:spcPct val="90000"/>
              </a:lnSpc>
              <a:spcBef>
                <a:spcPts val="1000"/>
              </a:spcBef>
              <a:spcAft>
                <a:spcPts val="0"/>
              </a:spcAft>
              <a:buClr>
                <a:srgbClr val="757070"/>
              </a:buClr>
              <a:buSzPts val="3200"/>
              <a:buNone/>
            </a:pPr>
            <a:endParaRPr sz="3200"/>
          </a:p>
          <a:p>
            <a:pPr marL="0" lvl="0" indent="0" algn="l" rtl="0">
              <a:lnSpc>
                <a:spcPct val="90000"/>
              </a:lnSpc>
              <a:spcBef>
                <a:spcPts val="1000"/>
              </a:spcBef>
              <a:spcAft>
                <a:spcPts val="0"/>
              </a:spcAft>
              <a:buClr>
                <a:srgbClr val="757070"/>
              </a:buClr>
              <a:buSzPts val="3200"/>
              <a:buNone/>
            </a:pPr>
            <a:endParaRPr sz="320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0"/>
          <p:cNvSpPr txBox="1">
            <a:spLocks noGrp="1"/>
          </p:cNvSpPr>
          <p:nvPr>
            <p:ph type="title"/>
          </p:nvPr>
        </p:nvSpPr>
        <p:spPr>
          <a:xfrm>
            <a:off x="838200" y="863600"/>
            <a:ext cx="10515600" cy="8524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50607"/>
              </a:buClr>
              <a:buSzPts val="3200"/>
              <a:buFont typeface="Arial"/>
              <a:buNone/>
            </a:pPr>
            <a:r>
              <a:rPr lang="es-ES">
                <a:solidFill>
                  <a:srgbClr val="050607"/>
                </a:solidFill>
              </a:rPr>
              <a:t>Imitación</a:t>
            </a:r>
            <a:endParaRPr/>
          </a:p>
        </p:txBody>
      </p:sp>
      <p:sp>
        <p:nvSpPr>
          <p:cNvPr id="248" name="Google Shape;248;p30"/>
          <p:cNvSpPr txBox="1">
            <a:spLocks noGrp="1"/>
          </p:cNvSpPr>
          <p:nvPr>
            <p:ph type="body" idx="1"/>
          </p:nvPr>
        </p:nvSpPr>
        <p:spPr>
          <a:xfrm>
            <a:off x="838200" y="1758421"/>
            <a:ext cx="10515600" cy="67733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50607"/>
              </a:buClr>
              <a:buSzPts val="2000"/>
              <a:buNone/>
            </a:pPr>
            <a:r>
              <a:rPr lang="es-ES">
                <a:solidFill>
                  <a:srgbClr val="050607"/>
                </a:solidFill>
              </a:rPr>
              <a:t>Se trata de la utilización de cualquier signo que pueda confundirse con el Emblema de la Cruz Roja.</a:t>
            </a:r>
            <a:endParaRPr>
              <a:solidFill>
                <a:srgbClr val="050607"/>
              </a:solidFill>
            </a:endParaRPr>
          </a:p>
          <a:p>
            <a:pPr marL="0" lvl="0" indent="0" algn="l" rtl="0">
              <a:lnSpc>
                <a:spcPct val="90000"/>
              </a:lnSpc>
              <a:spcBef>
                <a:spcPts val="1000"/>
              </a:spcBef>
              <a:spcAft>
                <a:spcPts val="0"/>
              </a:spcAft>
              <a:buClr>
                <a:srgbClr val="757070"/>
              </a:buClr>
              <a:buSzPts val="2000"/>
              <a:buNone/>
            </a:pPr>
            <a:endParaRPr>
              <a:solidFill>
                <a:srgbClr val="050607"/>
              </a:solidFill>
            </a:endParaRPr>
          </a:p>
        </p:txBody>
      </p:sp>
      <p:pic>
        <p:nvPicPr>
          <p:cNvPr id="249" name="Google Shape;249;p30" descr="Resultado de imagen para imitacion emblema cruz roja"/>
          <p:cNvPicPr preferRelativeResize="0"/>
          <p:nvPr/>
        </p:nvPicPr>
        <p:blipFill rotWithShape="1">
          <a:blip r:embed="rId3">
            <a:alphaModFix/>
          </a:blip>
          <a:srcRect/>
          <a:stretch/>
        </p:blipFill>
        <p:spPr>
          <a:xfrm>
            <a:off x="1852050" y="2837929"/>
            <a:ext cx="7981950" cy="2943225"/>
          </a:xfrm>
          <a:prstGeom prst="rect">
            <a:avLst/>
          </a:prstGeom>
          <a:noFill/>
          <a:ln>
            <a:noFill/>
          </a:ln>
        </p:spPr>
      </p:pic>
      <p:pic>
        <p:nvPicPr>
          <p:cNvPr id="250" name="Google Shape;250;p30"/>
          <p:cNvPicPr preferRelativeResize="0"/>
          <p:nvPr/>
        </p:nvPicPr>
        <p:blipFill rotWithShape="1">
          <a:blip r:embed="rId4">
            <a:alphaModFix/>
          </a:blip>
          <a:srcRect l="59615" t="25516" b="4929"/>
          <a:stretch/>
        </p:blipFill>
        <p:spPr>
          <a:xfrm>
            <a:off x="8161865" y="4461371"/>
            <a:ext cx="1557520" cy="13830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body" idx="1"/>
          </p:nvPr>
        </p:nvSpPr>
        <p:spPr>
          <a:xfrm>
            <a:off x="462844" y="1371601"/>
            <a:ext cx="10515600" cy="3505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rgbClr val="050607"/>
              </a:buClr>
              <a:buSzPts val="2000"/>
              <a:buNone/>
            </a:pPr>
            <a:r>
              <a:rPr lang="es-ES">
                <a:solidFill>
                  <a:srgbClr val="050607"/>
                </a:solidFill>
              </a:rPr>
              <a:t>consiste en la utilización del emblema de la Cruz Roja por entidades o personas que no tienen derecho a usarlo.</a:t>
            </a:r>
            <a:endParaRPr>
              <a:solidFill>
                <a:srgbClr val="050607"/>
              </a:solidFill>
            </a:endParaRPr>
          </a:p>
          <a:p>
            <a:pPr marL="0" lvl="0" indent="0" algn="just" rtl="0">
              <a:lnSpc>
                <a:spcPct val="90000"/>
              </a:lnSpc>
              <a:spcBef>
                <a:spcPts val="1000"/>
              </a:spcBef>
              <a:spcAft>
                <a:spcPts val="0"/>
              </a:spcAft>
              <a:buClr>
                <a:srgbClr val="757070"/>
              </a:buClr>
              <a:buSzPts val="2000"/>
              <a:buNone/>
            </a:pPr>
            <a:endParaRPr>
              <a:solidFill>
                <a:srgbClr val="050607"/>
              </a:solidFill>
            </a:endParaRPr>
          </a:p>
        </p:txBody>
      </p:sp>
      <p:sp>
        <p:nvSpPr>
          <p:cNvPr id="256" name="Google Shape;256;p31"/>
          <p:cNvSpPr txBox="1"/>
          <p:nvPr/>
        </p:nvSpPr>
        <p:spPr>
          <a:xfrm>
            <a:off x="711200" y="660400"/>
            <a:ext cx="10515600" cy="852488"/>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050607"/>
              </a:buClr>
              <a:buSzPts val="3200"/>
              <a:buFont typeface="Arial"/>
              <a:buNone/>
            </a:pPr>
            <a:r>
              <a:rPr lang="es-ES" sz="3200" b="1">
                <a:solidFill>
                  <a:srgbClr val="050607"/>
                </a:solidFill>
                <a:latin typeface="Arial"/>
                <a:ea typeface="Arial"/>
                <a:cs typeface="Arial"/>
                <a:sym typeface="Arial"/>
              </a:rPr>
              <a:t>Usurpaciones</a:t>
            </a:r>
            <a:endParaRPr sz="3200" b="1">
              <a:solidFill>
                <a:srgbClr val="7F7F7F"/>
              </a:solidFill>
              <a:latin typeface="Arial"/>
              <a:ea typeface="Arial"/>
              <a:cs typeface="Arial"/>
              <a:sym typeface="Arial"/>
            </a:endParaRPr>
          </a:p>
        </p:txBody>
      </p:sp>
      <p:pic>
        <p:nvPicPr>
          <p:cNvPr id="257" name="Google Shape;257;p31"/>
          <p:cNvPicPr preferRelativeResize="0"/>
          <p:nvPr/>
        </p:nvPicPr>
        <p:blipFill rotWithShape="1">
          <a:blip r:embed="rId3">
            <a:alphaModFix/>
          </a:blip>
          <a:srcRect t="32346" b="28024"/>
          <a:stretch/>
        </p:blipFill>
        <p:spPr>
          <a:xfrm>
            <a:off x="354882" y="2189386"/>
            <a:ext cx="2955585" cy="2383062"/>
          </a:xfrm>
          <a:prstGeom prst="rect">
            <a:avLst/>
          </a:prstGeom>
          <a:noFill/>
          <a:ln>
            <a:noFill/>
          </a:ln>
        </p:spPr>
      </p:pic>
      <p:pic>
        <p:nvPicPr>
          <p:cNvPr id="258" name="Google Shape;258;p31"/>
          <p:cNvPicPr preferRelativeResize="0"/>
          <p:nvPr/>
        </p:nvPicPr>
        <p:blipFill rotWithShape="1">
          <a:blip r:embed="rId4">
            <a:alphaModFix/>
          </a:blip>
          <a:srcRect/>
          <a:stretch/>
        </p:blipFill>
        <p:spPr>
          <a:xfrm>
            <a:off x="3771734" y="2189386"/>
            <a:ext cx="3087748" cy="4008437"/>
          </a:xfrm>
          <a:prstGeom prst="rect">
            <a:avLst/>
          </a:prstGeom>
          <a:noFill/>
          <a:ln>
            <a:noFill/>
          </a:ln>
        </p:spPr>
      </p:pic>
      <p:pic>
        <p:nvPicPr>
          <p:cNvPr id="259" name="Google Shape;259;p31"/>
          <p:cNvPicPr preferRelativeResize="0"/>
          <p:nvPr/>
        </p:nvPicPr>
        <p:blipFill rotWithShape="1">
          <a:blip r:embed="rId5">
            <a:alphaModFix/>
          </a:blip>
          <a:srcRect/>
          <a:stretch/>
        </p:blipFill>
        <p:spPr>
          <a:xfrm>
            <a:off x="462844" y="4800600"/>
            <a:ext cx="2788355" cy="1568450"/>
          </a:xfrm>
          <a:prstGeom prst="rect">
            <a:avLst/>
          </a:prstGeom>
          <a:noFill/>
          <a:ln>
            <a:noFill/>
          </a:ln>
        </p:spPr>
      </p:pic>
      <p:pic>
        <p:nvPicPr>
          <p:cNvPr id="260" name="Google Shape;260;p31"/>
          <p:cNvPicPr preferRelativeResize="0"/>
          <p:nvPr/>
        </p:nvPicPr>
        <p:blipFill rotWithShape="1">
          <a:blip r:embed="rId6">
            <a:alphaModFix/>
          </a:blip>
          <a:srcRect/>
          <a:stretch/>
        </p:blipFill>
        <p:spPr>
          <a:xfrm>
            <a:off x="7117643" y="2273829"/>
            <a:ext cx="4797778" cy="359833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2"/>
          <p:cNvSpPr txBox="1">
            <a:spLocks noGrp="1"/>
          </p:cNvSpPr>
          <p:nvPr>
            <p:ph type="title"/>
          </p:nvPr>
        </p:nvSpPr>
        <p:spPr>
          <a:xfrm>
            <a:off x="254000" y="883179"/>
            <a:ext cx="10515600" cy="85248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050607"/>
              </a:buClr>
              <a:buSzPct val="100000"/>
              <a:buFont typeface="Arial"/>
              <a:buNone/>
            </a:pPr>
            <a:r>
              <a:rPr lang="es-ES">
                <a:solidFill>
                  <a:srgbClr val="050607"/>
                </a:solidFill>
              </a:rPr>
              <a:t>Perfidia</a:t>
            </a:r>
            <a:br>
              <a:rPr lang="es-ES">
                <a:solidFill>
                  <a:srgbClr val="050607"/>
                </a:solidFill>
              </a:rPr>
            </a:br>
            <a:endParaRPr/>
          </a:p>
        </p:txBody>
      </p:sp>
      <p:sp>
        <p:nvSpPr>
          <p:cNvPr id="266" name="Google Shape;266;p32"/>
          <p:cNvSpPr txBox="1">
            <a:spLocks noGrp="1"/>
          </p:cNvSpPr>
          <p:nvPr>
            <p:ph type="body" idx="1"/>
          </p:nvPr>
        </p:nvSpPr>
        <p:spPr>
          <a:xfrm>
            <a:off x="1066325" y="1869917"/>
            <a:ext cx="10515600" cy="35052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rgbClr val="050607"/>
              </a:buClr>
              <a:buSzPts val="2000"/>
              <a:buNone/>
            </a:pPr>
            <a:r>
              <a:rPr lang="es-ES">
                <a:solidFill>
                  <a:srgbClr val="050607"/>
                </a:solidFill>
              </a:rPr>
              <a:t>Es la utilización del emblema, en tiempo de conflicto armado, para engañar u obtener una ventaja militar sobre el adversario.</a:t>
            </a:r>
            <a:endParaRPr/>
          </a:p>
          <a:p>
            <a:pPr marL="0" lvl="0" indent="0" algn="l" rtl="0">
              <a:lnSpc>
                <a:spcPct val="90000"/>
              </a:lnSpc>
              <a:spcBef>
                <a:spcPts val="1000"/>
              </a:spcBef>
              <a:spcAft>
                <a:spcPts val="0"/>
              </a:spcAft>
              <a:buClr>
                <a:srgbClr val="757070"/>
              </a:buClr>
              <a:buSzPts val="2000"/>
              <a:buNone/>
            </a:pPr>
            <a:endParaRPr>
              <a:solidFill>
                <a:srgbClr val="050607"/>
              </a:solidFill>
            </a:endParaRPr>
          </a:p>
          <a:p>
            <a:pPr marL="0" lvl="0" indent="0" algn="just" rtl="0">
              <a:lnSpc>
                <a:spcPct val="90000"/>
              </a:lnSpc>
              <a:spcBef>
                <a:spcPts val="1000"/>
              </a:spcBef>
              <a:spcAft>
                <a:spcPts val="0"/>
              </a:spcAft>
              <a:buClr>
                <a:srgbClr val="050607"/>
              </a:buClr>
              <a:buSzPts val="2000"/>
              <a:buNone/>
            </a:pPr>
            <a:r>
              <a:rPr lang="es-ES" b="1">
                <a:solidFill>
                  <a:srgbClr val="050607"/>
                </a:solidFill>
              </a:rPr>
              <a:t>Ley 599 de 2000, Artículo 143. Perfidia: </a:t>
            </a:r>
            <a:r>
              <a:rPr lang="es-ES">
                <a:solidFill>
                  <a:srgbClr val="050607"/>
                </a:solidFill>
              </a:rPr>
              <a:t>El que, con ocasión y en desarrollo de conflicto armado y con el propósito de dañar o atacar al adversario, simule la condición de persona protegida o utilice indebidamente signos de protección como la Cruz Roja o la Media Luna Roja, la bandera de las Naciones Unidas o de otros organismos Intergubernamentales, la bandera blanca de parlamento o de rendición, banderas o uniformes de países neutrales o de destacamentos militares o policiales de las Naciones Unidas u otros signos de protección contemplados en tratados internacionales ratificados por Colombia, incurrirá por esa sola conducta en prisión (…)</a:t>
            </a:r>
            <a:endParaRPr/>
          </a:p>
        </p:txBody>
      </p:sp>
      <p:pic>
        <p:nvPicPr>
          <p:cNvPr id="267" name="Google Shape;267;p32"/>
          <p:cNvPicPr preferRelativeResize="0"/>
          <p:nvPr/>
        </p:nvPicPr>
        <p:blipFill rotWithShape="1">
          <a:blip r:embed="rId3">
            <a:alphaModFix/>
          </a:blip>
          <a:srcRect l="55040" t="40549" r="16401" b="36350"/>
          <a:stretch/>
        </p:blipFill>
        <p:spPr>
          <a:xfrm>
            <a:off x="7679720" y="4758266"/>
            <a:ext cx="2514816" cy="162723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8"/>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3"/>
          <p:cNvSpPr txBox="1">
            <a:spLocks noGrp="1"/>
          </p:cNvSpPr>
          <p:nvPr>
            <p:ph type="title"/>
          </p:nvPr>
        </p:nvSpPr>
        <p:spPr>
          <a:xfrm>
            <a:off x="611511" y="3139127"/>
            <a:ext cx="10515600" cy="85248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7F7F7F"/>
              </a:buClr>
              <a:buSzPts val="4000"/>
              <a:buFont typeface="Arial"/>
              <a:buNone/>
            </a:pPr>
            <a:r>
              <a:rPr lang="es-ES" sz="4000"/>
              <a:t>PRINCIPIOS FUNDAMENTALES</a:t>
            </a:r>
            <a:endParaRPr sz="400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4" descr="Cruz Roja Venezolana on Twitter: &quot;El pasado sábado #8Oct, se celebró el 51º  Aniversario de la Proclamación de los Principios Fundamentales de la  #CruzRoja y #MediaLunaRoja… https://t.co/T7tbSyGwvh&quot;"/>
          <p:cNvPicPr preferRelativeResize="0"/>
          <p:nvPr/>
        </p:nvPicPr>
        <p:blipFill rotWithShape="1">
          <a:blip r:embed="rId3">
            <a:alphaModFix/>
          </a:blip>
          <a:srcRect/>
          <a:stretch/>
        </p:blipFill>
        <p:spPr>
          <a:xfrm>
            <a:off x="2802194" y="779915"/>
            <a:ext cx="6312310" cy="5291596"/>
          </a:xfrm>
          <a:prstGeom prst="rect">
            <a:avLst/>
          </a:prstGeom>
          <a:noFill/>
          <a:ln>
            <a:noFill/>
          </a:ln>
        </p:spPr>
      </p:pic>
      <p:pic>
        <p:nvPicPr>
          <p:cNvPr id="278" name="Google Shape;278;p34"/>
          <p:cNvPicPr preferRelativeResize="0"/>
          <p:nvPr/>
        </p:nvPicPr>
        <p:blipFill rotWithShape="1">
          <a:blip r:embed="rId4">
            <a:alphaModFix/>
          </a:blip>
          <a:srcRect/>
          <a:stretch/>
        </p:blipFill>
        <p:spPr>
          <a:xfrm>
            <a:off x="7285703" y="4540212"/>
            <a:ext cx="2043831" cy="14308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838200" y="872198"/>
            <a:ext cx="10515600" cy="65129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3200"/>
              <a:buFont typeface="Arial"/>
              <a:buNone/>
            </a:pPr>
            <a:r>
              <a:rPr lang="es-ES">
                <a:solidFill>
                  <a:srgbClr val="171616"/>
                </a:solidFill>
              </a:rPr>
              <a:t>ORIGEN</a:t>
            </a:r>
            <a:endParaRPr/>
          </a:p>
        </p:txBody>
      </p:sp>
      <p:sp>
        <p:nvSpPr>
          <p:cNvPr id="42" name="Google Shape;42;p9"/>
          <p:cNvSpPr txBox="1">
            <a:spLocks noGrp="1"/>
          </p:cNvSpPr>
          <p:nvPr>
            <p:ph type="body" idx="1"/>
          </p:nvPr>
        </p:nvSpPr>
        <p:spPr>
          <a:xfrm>
            <a:off x="4600135" y="5014602"/>
            <a:ext cx="7315199" cy="130138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71616"/>
              </a:buClr>
              <a:buSzPts val="2200"/>
              <a:buNone/>
            </a:pPr>
            <a:r>
              <a:rPr lang="es-ES" sz="2200">
                <a:solidFill>
                  <a:srgbClr val="171616"/>
                </a:solidFill>
              </a:rPr>
              <a:t>Solferino en la región de Lombardía al norte.</a:t>
            </a:r>
            <a:endParaRPr/>
          </a:p>
          <a:p>
            <a:pPr marL="0" lvl="0" indent="0" algn="l" rtl="0">
              <a:lnSpc>
                <a:spcPct val="90000"/>
              </a:lnSpc>
              <a:spcBef>
                <a:spcPts val="1000"/>
              </a:spcBef>
              <a:spcAft>
                <a:spcPts val="0"/>
              </a:spcAft>
              <a:buClr>
                <a:srgbClr val="171616"/>
              </a:buClr>
              <a:buSzPts val="2200"/>
              <a:buNone/>
            </a:pPr>
            <a:r>
              <a:rPr lang="es-ES" sz="2200">
                <a:solidFill>
                  <a:srgbClr val="171616"/>
                </a:solidFill>
              </a:rPr>
              <a:t>Batalla entre los ejércitos de Francia-Italia contra el imperio Austro - Húngaro</a:t>
            </a:r>
            <a:endParaRPr sz="2200">
              <a:solidFill>
                <a:srgbClr val="171616"/>
              </a:solidFill>
            </a:endParaRPr>
          </a:p>
          <a:p>
            <a:pPr marL="0" lvl="0" indent="0" algn="l" rtl="0">
              <a:lnSpc>
                <a:spcPct val="90000"/>
              </a:lnSpc>
              <a:spcBef>
                <a:spcPts val="1000"/>
              </a:spcBef>
              <a:spcAft>
                <a:spcPts val="0"/>
              </a:spcAft>
              <a:buClr>
                <a:srgbClr val="171616"/>
              </a:buClr>
              <a:buSzPts val="2200"/>
              <a:buNone/>
            </a:pPr>
            <a:r>
              <a:rPr lang="es-ES" sz="2200">
                <a:solidFill>
                  <a:srgbClr val="171616"/>
                </a:solidFill>
              </a:rPr>
              <a:t>Deja un saldo de 40.000 heridos y muertos</a:t>
            </a:r>
            <a:endParaRPr/>
          </a:p>
        </p:txBody>
      </p:sp>
      <p:pic>
        <p:nvPicPr>
          <p:cNvPr id="43" name="Google Shape;43;p9"/>
          <p:cNvPicPr preferRelativeResize="0"/>
          <p:nvPr/>
        </p:nvPicPr>
        <p:blipFill rotWithShape="1">
          <a:blip r:embed="rId3">
            <a:alphaModFix/>
          </a:blip>
          <a:srcRect/>
          <a:stretch/>
        </p:blipFill>
        <p:spPr>
          <a:xfrm>
            <a:off x="9441301" y="1508940"/>
            <a:ext cx="1193873" cy="1751243"/>
          </a:xfrm>
          <a:prstGeom prst="rect">
            <a:avLst/>
          </a:prstGeom>
          <a:noFill/>
          <a:ln>
            <a:noFill/>
          </a:ln>
        </p:spPr>
      </p:pic>
      <p:pic>
        <p:nvPicPr>
          <p:cNvPr id="44" name="Google Shape;44;p9"/>
          <p:cNvPicPr preferRelativeResize="0"/>
          <p:nvPr/>
        </p:nvPicPr>
        <p:blipFill rotWithShape="1">
          <a:blip r:embed="rId4">
            <a:alphaModFix/>
          </a:blip>
          <a:srcRect/>
          <a:stretch/>
        </p:blipFill>
        <p:spPr>
          <a:xfrm>
            <a:off x="10763663" y="1501313"/>
            <a:ext cx="1292349" cy="1784628"/>
          </a:xfrm>
          <a:prstGeom prst="rect">
            <a:avLst/>
          </a:prstGeom>
          <a:noFill/>
          <a:ln>
            <a:noFill/>
          </a:ln>
        </p:spPr>
      </p:pic>
      <p:pic>
        <p:nvPicPr>
          <p:cNvPr id="45" name="Google Shape;45;p9"/>
          <p:cNvPicPr preferRelativeResize="0"/>
          <p:nvPr/>
        </p:nvPicPr>
        <p:blipFill rotWithShape="1">
          <a:blip r:embed="rId5">
            <a:alphaModFix/>
          </a:blip>
          <a:srcRect/>
          <a:stretch/>
        </p:blipFill>
        <p:spPr>
          <a:xfrm>
            <a:off x="9757512" y="3505246"/>
            <a:ext cx="1938601" cy="1290051"/>
          </a:xfrm>
          <a:prstGeom prst="rect">
            <a:avLst/>
          </a:prstGeom>
          <a:noFill/>
          <a:ln>
            <a:noFill/>
          </a:ln>
        </p:spPr>
      </p:pic>
      <p:pic>
        <p:nvPicPr>
          <p:cNvPr id="46" name="Google Shape;46;p9"/>
          <p:cNvPicPr preferRelativeResize="0"/>
          <p:nvPr/>
        </p:nvPicPr>
        <p:blipFill rotWithShape="1">
          <a:blip r:embed="rId6">
            <a:alphaModFix/>
          </a:blip>
          <a:srcRect/>
          <a:stretch/>
        </p:blipFill>
        <p:spPr>
          <a:xfrm>
            <a:off x="4600135" y="1591813"/>
            <a:ext cx="4614203" cy="3217552"/>
          </a:xfrm>
          <a:prstGeom prst="rect">
            <a:avLst/>
          </a:prstGeom>
          <a:noFill/>
          <a:ln>
            <a:noFill/>
          </a:ln>
        </p:spPr>
      </p:pic>
      <p:pic>
        <p:nvPicPr>
          <p:cNvPr id="47" name="Google Shape;47;p9"/>
          <p:cNvPicPr preferRelativeResize="0"/>
          <p:nvPr/>
        </p:nvPicPr>
        <p:blipFill rotWithShape="1">
          <a:blip r:embed="rId7">
            <a:alphaModFix/>
          </a:blip>
          <a:srcRect t="5073"/>
          <a:stretch/>
        </p:blipFill>
        <p:spPr>
          <a:xfrm>
            <a:off x="481263" y="1684420"/>
            <a:ext cx="3914274" cy="3449053"/>
          </a:xfrm>
          <a:prstGeom prst="rect">
            <a:avLst/>
          </a:prstGeom>
          <a:noFill/>
          <a:ln>
            <a:noFill/>
          </a:ln>
        </p:spPr>
      </p:pic>
    </p:spTree>
  </p:cSld>
  <p:clrMapOvr>
    <a:masterClrMapping/>
  </p:clrMapOvr>
  <p:transition spd="med">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5"/>
          <p:cNvSpPr txBox="1">
            <a:spLocks noGrp="1"/>
          </p:cNvSpPr>
          <p:nvPr>
            <p:ph type="title"/>
          </p:nvPr>
        </p:nvSpPr>
        <p:spPr>
          <a:xfrm>
            <a:off x="838200" y="1041946"/>
            <a:ext cx="10515600" cy="852488"/>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rgbClr val="323F4F"/>
              </a:buClr>
              <a:buSzPct val="100000"/>
              <a:buFont typeface="Arial"/>
              <a:buNone/>
            </a:pPr>
            <a:r>
              <a:rPr lang="es-ES">
                <a:solidFill>
                  <a:srgbClr val="323F4F"/>
                </a:solidFill>
              </a:rPr>
              <a:t>Jerarquización de principios</a:t>
            </a:r>
            <a:br>
              <a:rPr lang="es-ES">
                <a:solidFill>
                  <a:srgbClr val="323F4F"/>
                </a:solidFill>
              </a:rPr>
            </a:br>
            <a:br>
              <a:rPr lang="es-ES">
                <a:solidFill>
                  <a:srgbClr val="323F4F"/>
                </a:solidFill>
              </a:rPr>
            </a:br>
            <a:endParaRPr>
              <a:solidFill>
                <a:srgbClr val="323F4F"/>
              </a:solidFill>
            </a:endParaRPr>
          </a:p>
        </p:txBody>
      </p:sp>
      <p:sp>
        <p:nvSpPr>
          <p:cNvPr id="284" name="Google Shape;284;p35"/>
          <p:cNvSpPr/>
          <p:nvPr/>
        </p:nvSpPr>
        <p:spPr>
          <a:xfrm>
            <a:off x="1811593" y="3134011"/>
            <a:ext cx="2260997" cy="1356598"/>
          </a:xfrm>
          <a:prstGeom prst="roundRect">
            <a:avLst>
              <a:gd name="adj" fmla="val 16667"/>
            </a:avLst>
          </a:prstGeom>
          <a:gradFill>
            <a:gsLst>
              <a:gs pos="0">
                <a:srgbClr val="FFDC9B"/>
              </a:gs>
              <a:gs pos="50000">
                <a:srgbClr val="FFD68D"/>
              </a:gs>
              <a:gs pos="100000">
                <a:srgbClr val="FFD478"/>
              </a:gs>
            </a:gsLst>
            <a:lin ang="5400000"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r>
              <a:rPr lang="es-ES" sz="2000" b="1" u="sng">
                <a:solidFill>
                  <a:srgbClr val="323F4F"/>
                </a:solidFill>
                <a:latin typeface="Arial"/>
                <a:ea typeface="Arial"/>
                <a:cs typeface="Arial"/>
                <a:sym typeface="Arial"/>
              </a:rPr>
              <a:t>Principios sustanciales </a:t>
            </a:r>
            <a:r>
              <a:rPr lang="es-ES" sz="2000" b="1">
                <a:solidFill>
                  <a:srgbClr val="323F4F"/>
                </a:solidFill>
                <a:latin typeface="Arial"/>
                <a:ea typeface="Arial"/>
                <a:cs typeface="Arial"/>
                <a:sym typeface="Arial"/>
              </a:rPr>
              <a:t>: </a:t>
            </a:r>
            <a:r>
              <a:rPr lang="es-ES" sz="2000">
                <a:solidFill>
                  <a:srgbClr val="323F4F"/>
                </a:solidFill>
                <a:latin typeface="Arial"/>
                <a:ea typeface="Arial"/>
                <a:cs typeface="Arial"/>
                <a:sym typeface="Arial"/>
              </a:rPr>
              <a:t>Son los objetivos del Movimiento y determinan su acción.</a:t>
            </a:r>
            <a:endParaRPr/>
          </a:p>
          <a:p>
            <a:pPr marL="0" marR="0" lvl="0" indent="0" algn="ctr" rtl="0">
              <a:lnSpc>
                <a:spcPct val="85000"/>
              </a:lnSpc>
              <a:spcBef>
                <a:spcPts val="400"/>
              </a:spcBef>
              <a:spcAft>
                <a:spcPts val="0"/>
              </a:spcAft>
              <a:buNone/>
            </a:pPr>
            <a:endParaRPr sz="2000">
              <a:solidFill>
                <a:srgbClr val="323F4F"/>
              </a:solidFill>
              <a:latin typeface="Arial"/>
              <a:ea typeface="Arial"/>
              <a:cs typeface="Arial"/>
              <a:sym typeface="Arial"/>
            </a:endParaRPr>
          </a:p>
          <a:p>
            <a:pPr marL="0" marR="0" lvl="0" indent="0" algn="ctr" rtl="0">
              <a:lnSpc>
                <a:spcPct val="85000"/>
              </a:lnSpc>
              <a:spcBef>
                <a:spcPts val="400"/>
              </a:spcBef>
              <a:spcAft>
                <a:spcPts val="0"/>
              </a:spcAft>
              <a:buNone/>
            </a:pPr>
            <a:r>
              <a:rPr lang="es-ES" sz="2000" b="1">
                <a:solidFill>
                  <a:srgbClr val="323F4F"/>
                </a:solidFill>
                <a:latin typeface="Arial"/>
                <a:ea typeface="Arial"/>
                <a:cs typeface="Arial"/>
                <a:sym typeface="Arial"/>
              </a:rPr>
              <a:t>-</a:t>
            </a:r>
            <a:r>
              <a:rPr lang="es-ES" sz="2000">
                <a:solidFill>
                  <a:srgbClr val="323F4F"/>
                </a:solidFill>
                <a:latin typeface="Arial"/>
                <a:ea typeface="Arial"/>
                <a:cs typeface="Arial"/>
                <a:sym typeface="Arial"/>
              </a:rPr>
              <a:t> </a:t>
            </a:r>
            <a:r>
              <a:rPr lang="es-ES" sz="2000" b="1">
                <a:solidFill>
                  <a:srgbClr val="323F4F"/>
                </a:solidFill>
                <a:latin typeface="Arial"/>
                <a:ea typeface="Arial"/>
                <a:cs typeface="Arial"/>
                <a:sym typeface="Arial"/>
              </a:rPr>
              <a:t>Humanidad</a:t>
            </a:r>
            <a:endParaRPr/>
          </a:p>
          <a:p>
            <a:pPr marL="0" marR="0" lvl="0" indent="0" algn="ctr" rtl="0">
              <a:lnSpc>
                <a:spcPct val="85000"/>
              </a:lnSpc>
              <a:spcBef>
                <a:spcPts val="400"/>
              </a:spcBef>
              <a:spcAft>
                <a:spcPts val="0"/>
              </a:spcAft>
              <a:buNone/>
            </a:pPr>
            <a:r>
              <a:rPr lang="es-ES" sz="2000" b="1">
                <a:solidFill>
                  <a:srgbClr val="323F4F"/>
                </a:solidFill>
                <a:latin typeface="Arial"/>
                <a:ea typeface="Arial"/>
                <a:cs typeface="Arial"/>
                <a:sym typeface="Arial"/>
              </a:rPr>
              <a:t>- Imparcialidad</a:t>
            </a:r>
            <a:endParaRPr sz="2000" b="1">
              <a:solidFill>
                <a:srgbClr val="323F4F"/>
              </a:solidFill>
              <a:latin typeface="Arial"/>
              <a:ea typeface="Arial"/>
              <a:cs typeface="Arial"/>
              <a:sym typeface="Arial"/>
            </a:endParaRPr>
          </a:p>
        </p:txBody>
      </p:sp>
      <p:sp>
        <p:nvSpPr>
          <p:cNvPr id="285" name="Google Shape;285;p35"/>
          <p:cNvSpPr/>
          <p:nvPr/>
        </p:nvSpPr>
        <p:spPr>
          <a:xfrm>
            <a:off x="4298689" y="3540990"/>
            <a:ext cx="678299" cy="542639"/>
          </a:xfrm>
          <a:prstGeom prst="rightArrow">
            <a:avLst>
              <a:gd name="adj1" fmla="val 50000"/>
              <a:gd name="adj2" fmla="val 50000"/>
            </a:avLst>
          </a:prstGeom>
          <a:gradFill>
            <a:gsLst>
              <a:gs pos="0">
                <a:srgbClr val="FFDC9B"/>
              </a:gs>
              <a:gs pos="50000">
                <a:srgbClr val="FFD68D"/>
              </a:gs>
              <a:gs pos="100000">
                <a:srgbClr val="FFD478"/>
              </a:gs>
            </a:gsLst>
            <a:lin ang="5400000"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a:solidFill>
                <a:schemeClr val="dk1"/>
              </a:solidFill>
              <a:latin typeface="Arial"/>
              <a:ea typeface="Arial"/>
              <a:cs typeface="Arial"/>
              <a:sym typeface="Arial"/>
            </a:endParaRPr>
          </a:p>
        </p:txBody>
      </p:sp>
      <p:sp>
        <p:nvSpPr>
          <p:cNvPr id="286" name="Google Shape;286;p35"/>
          <p:cNvSpPr/>
          <p:nvPr/>
        </p:nvSpPr>
        <p:spPr>
          <a:xfrm>
            <a:off x="5203087" y="3134011"/>
            <a:ext cx="2260997" cy="1356598"/>
          </a:xfrm>
          <a:prstGeom prst="roundRect">
            <a:avLst>
              <a:gd name="adj" fmla="val 16667"/>
            </a:avLst>
          </a:prstGeom>
          <a:gradFill>
            <a:gsLst>
              <a:gs pos="0">
                <a:srgbClr val="A6B6DE"/>
              </a:gs>
              <a:gs pos="50000">
                <a:srgbClr val="98AAD9"/>
              </a:gs>
              <a:gs pos="100000">
                <a:srgbClr val="859CD7"/>
              </a:gs>
            </a:gsLst>
            <a:lin ang="5400000"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r>
              <a:rPr lang="es-ES" sz="2000" b="1" u="sng">
                <a:solidFill>
                  <a:srgbClr val="323F4F"/>
                </a:solidFill>
                <a:latin typeface="Arial"/>
                <a:ea typeface="Arial"/>
                <a:cs typeface="Arial"/>
                <a:sym typeface="Arial"/>
              </a:rPr>
              <a:t>Principios Derivados</a:t>
            </a:r>
            <a:endParaRPr/>
          </a:p>
          <a:p>
            <a:pPr marL="0" marR="0" lvl="0" indent="0" algn="ctr" rtl="0">
              <a:lnSpc>
                <a:spcPct val="85000"/>
              </a:lnSpc>
              <a:spcBef>
                <a:spcPts val="400"/>
              </a:spcBef>
              <a:spcAft>
                <a:spcPts val="0"/>
              </a:spcAft>
              <a:buNone/>
            </a:pPr>
            <a:r>
              <a:rPr lang="es-ES" sz="2000">
                <a:solidFill>
                  <a:srgbClr val="323F4F"/>
                </a:solidFill>
                <a:latin typeface="Arial"/>
                <a:ea typeface="Arial"/>
                <a:cs typeface="Arial"/>
                <a:sym typeface="Arial"/>
              </a:rPr>
              <a:t>Generan confianza de todos y permiten lograr los objetivos</a:t>
            </a:r>
            <a:endParaRPr/>
          </a:p>
          <a:p>
            <a:pPr marL="0" marR="0" lvl="0" indent="0" algn="ctr" rtl="0">
              <a:lnSpc>
                <a:spcPct val="85000"/>
              </a:lnSpc>
              <a:spcBef>
                <a:spcPts val="400"/>
              </a:spcBef>
              <a:spcAft>
                <a:spcPts val="0"/>
              </a:spcAft>
              <a:buNone/>
            </a:pPr>
            <a:endParaRPr sz="2000">
              <a:solidFill>
                <a:srgbClr val="323F4F"/>
              </a:solidFill>
              <a:latin typeface="Arial"/>
              <a:ea typeface="Arial"/>
              <a:cs typeface="Arial"/>
              <a:sym typeface="Arial"/>
            </a:endParaRPr>
          </a:p>
          <a:p>
            <a:pPr marL="0" marR="0" lvl="0" indent="0" algn="ctr" rtl="0">
              <a:lnSpc>
                <a:spcPct val="85000"/>
              </a:lnSpc>
              <a:spcBef>
                <a:spcPts val="400"/>
              </a:spcBef>
              <a:spcAft>
                <a:spcPts val="0"/>
              </a:spcAft>
              <a:buNone/>
            </a:pPr>
            <a:r>
              <a:rPr lang="es-ES" sz="2000" b="1" u="none">
                <a:solidFill>
                  <a:srgbClr val="323F4F"/>
                </a:solidFill>
                <a:latin typeface="Arial"/>
                <a:ea typeface="Arial"/>
                <a:cs typeface="Arial"/>
                <a:sym typeface="Arial"/>
              </a:rPr>
              <a:t>- Neutralidad</a:t>
            </a:r>
            <a:endParaRPr/>
          </a:p>
          <a:p>
            <a:pPr marL="0" marR="0" lvl="0" indent="0" algn="ctr" rtl="0">
              <a:lnSpc>
                <a:spcPct val="85000"/>
              </a:lnSpc>
              <a:spcBef>
                <a:spcPts val="400"/>
              </a:spcBef>
              <a:spcAft>
                <a:spcPts val="0"/>
              </a:spcAft>
              <a:buNone/>
            </a:pPr>
            <a:r>
              <a:rPr lang="es-ES" sz="2000" b="1" u="none">
                <a:solidFill>
                  <a:srgbClr val="323F4F"/>
                </a:solidFill>
                <a:latin typeface="Arial"/>
                <a:ea typeface="Arial"/>
                <a:cs typeface="Arial"/>
                <a:sym typeface="Arial"/>
              </a:rPr>
              <a:t>- Independencia</a:t>
            </a:r>
            <a:endParaRPr/>
          </a:p>
          <a:p>
            <a:pPr marL="0" marR="0" lvl="0" indent="0" algn="ctr" rtl="0">
              <a:lnSpc>
                <a:spcPct val="85000"/>
              </a:lnSpc>
              <a:spcBef>
                <a:spcPts val="400"/>
              </a:spcBef>
              <a:spcAft>
                <a:spcPts val="0"/>
              </a:spcAft>
              <a:buNone/>
            </a:pPr>
            <a:endParaRPr sz="1800" u="none">
              <a:solidFill>
                <a:schemeClr val="dk1"/>
              </a:solidFill>
              <a:latin typeface="Arial"/>
              <a:ea typeface="Arial"/>
              <a:cs typeface="Arial"/>
              <a:sym typeface="Arial"/>
            </a:endParaRPr>
          </a:p>
        </p:txBody>
      </p:sp>
      <p:sp>
        <p:nvSpPr>
          <p:cNvPr id="287" name="Google Shape;287;p35"/>
          <p:cNvSpPr/>
          <p:nvPr/>
        </p:nvSpPr>
        <p:spPr>
          <a:xfrm>
            <a:off x="7690183" y="3540990"/>
            <a:ext cx="678299" cy="542639"/>
          </a:xfrm>
          <a:prstGeom prst="rightArrow">
            <a:avLst>
              <a:gd name="adj1" fmla="val 50000"/>
              <a:gd name="adj2" fmla="val 50000"/>
            </a:avLst>
          </a:prstGeom>
          <a:gradFill>
            <a:gsLst>
              <a:gs pos="0">
                <a:srgbClr val="A6B6DE"/>
              </a:gs>
              <a:gs pos="50000">
                <a:srgbClr val="98AAD9"/>
              </a:gs>
              <a:gs pos="100000">
                <a:srgbClr val="859CD7"/>
              </a:gs>
            </a:gsLst>
            <a:lin ang="5400000"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a:solidFill>
                <a:schemeClr val="dk1"/>
              </a:solidFill>
              <a:latin typeface="Arial"/>
              <a:ea typeface="Arial"/>
              <a:cs typeface="Arial"/>
              <a:sym typeface="Arial"/>
            </a:endParaRPr>
          </a:p>
        </p:txBody>
      </p:sp>
      <p:sp>
        <p:nvSpPr>
          <p:cNvPr id="288" name="Google Shape;288;p35"/>
          <p:cNvSpPr/>
          <p:nvPr/>
        </p:nvSpPr>
        <p:spPr>
          <a:xfrm>
            <a:off x="8594581" y="3134011"/>
            <a:ext cx="2260997" cy="1356598"/>
          </a:xfrm>
          <a:prstGeom prst="roundRect">
            <a:avLst>
              <a:gd name="adj" fmla="val 16667"/>
            </a:avLst>
          </a:prstGeom>
          <a:gradFill>
            <a:gsLst>
              <a:gs pos="0">
                <a:srgbClr val="FFDC9B"/>
              </a:gs>
              <a:gs pos="50000">
                <a:srgbClr val="FFD68D"/>
              </a:gs>
              <a:gs pos="100000">
                <a:srgbClr val="FFD478"/>
              </a:gs>
            </a:gsLst>
            <a:lin ang="5400000"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r>
              <a:rPr lang="es-ES" sz="2000" b="1" u="sng">
                <a:solidFill>
                  <a:srgbClr val="323F4F"/>
                </a:solidFill>
                <a:latin typeface="Arial"/>
                <a:ea typeface="Arial"/>
                <a:cs typeface="Arial"/>
                <a:sym typeface="Arial"/>
              </a:rPr>
              <a:t>Principios orgánicos o institucionales.</a:t>
            </a:r>
            <a:endParaRPr/>
          </a:p>
          <a:p>
            <a:pPr marL="0" marR="0" lvl="0" indent="0" algn="ctr" rtl="0">
              <a:lnSpc>
                <a:spcPct val="85000"/>
              </a:lnSpc>
              <a:spcBef>
                <a:spcPts val="400"/>
              </a:spcBef>
              <a:spcAft>
                <a:spcPts val="0"/>
              </a:spcAft>
              <a:buNone/>
            </a:pPr>
            <a:r>
              <a:rPr lang="es-ES" sz="2000">
                <a:solidFill>
                  <a:srgbClr val="323F4F"/>
                </a:solidFill>
                <a:latin typeface="Arial"/>
                <a:ea typeface="Arial"/>
                <a:cs typeface="Arial"/>
                <a:sym typeface="Arial"/>
              </a:rPr>
              <a:t>Establecen la forma de la institución, su funcionamiento y accionar.</a:t>
            </a:r>
            <a:endParaRPr/>
          </a:p>
          <a:p>
            <a:pPr marL="0" marR="0" lvl="0" indent="0" algn="ctr" rtl="0">
              <a:lnSpc>
                <a:spcPct val="85000"/>
              </a:lnSpc>
              <a:spcBef>
                <a:spcPts val="400"/>
              </a:spcBef>
              <a:spcAft>
                <a:spcPts val="0"/>
              </a:spcAft>
              <a:buNone/>
            </a:pPr>
            <a:endParaRPr sz="2000" b="1" u="none">
              <a:solidFill>
                <a:srgbClr val="323F4F"/>
              </a:solidFill>
              <a:latin typeface="Arial"/>
              <a:ea typeface="Arial"/>
              <a:cs typeface="Arial"/>
              <a:sym typeface="Arial"/>
            </a:endParaRPr>
          </a:p>
          <a:p>
            <a:pPr marL="0" marR="0" lvl="0" indent="0" algn="ctr" rtl="0">
              <a:lnSpc>
                <a:spcPct val="85000"/>
              </a:lnSpc>
              <a:spcBef>
                <a:spcPts val="400"/>
              </a:spcBef>
              <a:spcAft>
                <a:spcPts val="0"/>
              </a:spcAft>
              <a:buNone/>
            </a:pPr>
            <a:r>
              <a:rPr lang="es-ES" sz="2000" b="1" u="none">
                <a:solidFill>
                  <a:srgbClr val="323F4F"/>
                </a:solidFill>
                <a:latin typeface="Arial"/>
                <a:ea typeface="Arial"/>
                <a:cs typeface="Arial"/>
                <a:sym typeface="Arial"/>
              </a:rPr>
              <a:t>- Voluntariado</a:t>
            </a:r>
            <a:endParaRPr/>
          </a:p>
          <a:p>
            <a:pPr marL="0" marR="0" lvl="0" indent="0" algn="ctr" rtl="0">
              <a:lnSpc>
                <a:spcPct val="85000"/>
              </a:lnSpc>
              <a:spcBef>
                <a:spcPts val="400"/>
              </a:spcBef>
              <a:spcAft>
                <a:spcPts val="0"/>
              </a:spcAft>
              <a:buNone/>
            </a:pPr>
            <a:r>
              <a:rPr lang="es-ES" sz="2000" b="1" u="none">
                <a:solidFill>
                  <a:srgbClr val="323F4F"/>
                </a:solidFill>
                <a:latin typeface="Arial"/>
                <a:ea typeface="Arial"/>
                <a:cs typeface="Arial"/>
                <a:sym typeface="Arial"/>
              </a:rPr>
              <a:t>- Unidad </a:t>
            </a:r>
            <a:endParaRPr/>
          </a:p>
          <a:p>
            <a:pPr marL="0" marR="0" lvl="0" indent="0" algn="ctr" rtl="0">
              <a:lnSpc>
                <a:spcPct val="85000"/>
              </a:lnSpc>
              <a:spcBef>
                <a:spcPts val="400"/>
              </a:spcBef>
              <a:spcAft>
                <a:spcPts val="0"/>
              </a:spcAft>
              <a:buNone/>
            </a:pPr>
            <a:r>
              <a:rPr lang="es-ES" sz="2000" b="1" u="none">
                <a:solidFill>
                  <a:srgbClr val="323F4F"/>
                </a:solidFill>
                <a:latin typeface="Arial"/>
                <a:ea typeface="Arial"/>
                <a:cs typeface="Arial"/>
                <a:sym typeface="Arial"/>
              </a:rPr>
              <a:t>- Universalidad</a:t>
            </a:r>
            <a:endParaRPr/>
          </a:p>
          <a:p>
            <a:pPr marL="0" marR="0" lvl="0" indent="0" algn="ctr" rtl="0">
              <a:lnSpc>
                <a:spcPct val="85000"/>
              </a:lnSpc>
              <a:spcBef>
                <a:spcPts val="400"/>
              </a:spcBef>
              <a:spcAft>
                <a:spcPts val="0"/>
              </a:spcAft>
              <a:buNone/>
            </a:pPr>
            <a:endParaRPr sz="1800" u="sng">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F7F7F"/>
              </a:buClr>
              <a:buSzPts val="3200"/>
              <a:buFont typeface="Arial"/>
              <a:buNone/>
            </a:pPr>
            <a:endParaRPr/>
          </a:p>
        </p:txBody>
      </p:sp>
      <p:sp>
        <p:nvSpPr>
          <p:cNvPr id="301" name="Google Shape;301;p37"/>
          <p:cNvSpPr txBox="1">
            <a:spLocks noGrp="1"/>
          </p:cNvSpPr>
          <p:nvPr>
            <p:ph type="body" idx="1"/>
          </p:nvPr>
        </p:nvSpPr>
        <p:spPr>
          <a:xfrm>
            <a:off x="838200" y="2286000"/>
            <a:ext cx="10515600" cy="350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2000"/>
              <a:buNone/>
            </a:pPr>
            <a:endParaRPr/>
          </a:p>
        </p:txBody>
      </p:sp>
      <p:pic>
        <p:nvPicPr>
          <p:cNvPr id="302" name="Google Shape;302;p37"/>
          <p:cNvPicPr preferRelativeResize="0"/>
          <p:nvPr/>
        </p:nvPicPr>
        <p:blipFill rotWithShape="1">
          <a:blip r:embed="rId3">
            <a:alphaModFix/>
          </a:blip>
          <a:srcRect t="21388" b="35762"/>
          <a:stretch/>
        </p:blipFill>
        <p:spPr>
          <a:xfrm>
            <a:off x="1475570" y="1893888"/>
            <a:ext cx="9003792" cy="270086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8"/>
          <p:cNvSpPr txBox="1">
            <a:spLocks noGrp="1"/>
          </p:cNvSpPr>
          <p:nvPr>
            <p:ph type="title"/>
          </p:nvPr>
        </p:nvSpPr>
        <p:spPr>
          <a:xfrm>
            <a:off x="838200" y="618978"/>
            <a:ext cx="10515600" cy="5908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F7F7F"/>
              </a:buClr>
              <a:buSzPts val="3200"/>
              <a:buFont typeface="Arial"/>
              <a:buNone/>
            </a:pPr>
            <a:r>
              <a:rPr lang="es-ES"/>
              <a:t>CRUZ ROJA COLOMBIANA</a:t>
            </a:r>
            <a:endParaRPr/>
          </a:p>
        </p:txBody>
      </p:sp>
      <p:pic>
        <p:nvPicPr>
          <p:cNvPr id="308" name="Google Shape;308;p38"/>
          <p:cNvPicPr preferRelativeResize="0"/>
          <p:nvPr/>
        </p:nvPicPr>
        <p:blipFill rotWithShape="1">
          <a:blip r:embed="rId3">
            <a:alphaModFix/>
          </a:blip>
          <a:srcRect/>
          <a:stretch/>
        </p:blipFill>
        <p:spPr>
          <a:xfrm>
            <a:off x="267286" y="1260840"/>
            <a:ext cx="11282289" cy="5155661"/>
          </a:xfrm>
          <a:prstGeom prst="rect">
            <a:avLst/>
          </a:prstGeom>
          <a:noFill/>
          <a:ln>
            <a:noFill/>
          </a:ln>
        </p:spPr>
      </p:pic>
    </p:spTree>
  </p:cSld>
  <p:clrMapOvr>
    <a:masterClrMapping/>
  </p:clrMapOvr>
  <p:transition spd="med">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F7F7F"/>
              </a:buClr>
              <a:buSzPts val="3200"/>
              <a:buFont typeface="Arial"/>
              <a:buNone/>
            </a:pPr>
            <a:endParaRPr/>
          </a:p>
        </p:txBody>
      </p:sp>
      <p:sp>
        <p:nvSpPr>
          <p:cNvPr id="314" name="Google Shape;314;p39"/>
          <p:cNvSpPr txBox="1">
            <a:spLocks noGrp="1"/>
          </p:cNvSpPr>
          <p:nvPr>
            <p:ph type="body" idx="1"/>
          </p:nvPr>
        </p:nvSpPr>
        <p:spPr>
          <a:xfrm>
            <a:off x="676422" y="1036375"/>
            <a:ext cx="10930597" cy="1962442"/>
          </a:xfrm>
          <a:prstGeom prst="rect">
            <a:avLst/>
          </a:prstGeom>
          <a:solidFill>
            <a:srgbClr val="323F4F"/>
          </a:solid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r>
              <a:rPr lang="es-ES" b="1">
                <a:solidFill>
                  <a:schemeClr val="lt1"/>
                </a:solidFill>
              </a:rPr>
              <a:t>Fundada en 1915. Un 30 de julio en el teatro Colón, la idea de crearla fue concebida por el médico Hipólito Machado, miembro de la Academia Nacional de Medicina, secundado por un alumno y por el médico Adriano Perdomo. Esta surgió luego de su participación en el II Congreso Médico Nacional de Medellín, en enero de 1913 y se hizo posible con el patrocinio del empresario Santiago Samper y de los médicos José María Montoya y Nicolás Buendía</a:t>
            </a:r>
            <a:endParaRPr/>
          </a:p>
          <a:p>
            <a:pPr marL="0" lvl="0" indent="0" algn="l" rtl="0">
              <a:lnSpc>
                <a:spcPct val="90000"/>
              </a:lnSpc>
              <a:spcBef>
                <a:spcPts val="1000"/>
              </a:spcBef>
              <a:spcAft>
                <a:spcPts val="0"/>
              </a:spcAft>
              <a:buClr>
                <a:srgbClr val="757070"/>
              </a:buClr>
              <a:buSzPts val="2000"/>
              <a:buNone/>
            </a:pPr>
            <a:endParaRPr/>
          </a:p>
        </p:txBody>
      </p:sp>
      <p:sp>
        <p:nvSpPr>
          <p:cNvPr id="315" name="Google Shape;315;p39"/>
          <p:cNvSpPr txBox="1"/>
          <p:nvPr/>
        </p:nvSpPr>
        <p:spPr>
          <a:xfrm>
            <a:off x="676422" y="3156745"/>
            <a:ext cx="10901289" cy="3170099"/>
          </a:xfrm>
          <a:prstGeom prst="rect">
            <a:avLst/>
          </a:prstGeom>
          <a:solidFill>
            <a:srgbClr val="A8020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chemeClr val="lt1"/>
                </a:solidFill>
                <a:latin typeface="Arial"/>
                <a:ea typeface="Arial"/>
                <a:cs typeface="Arial"/>
                <a:sym typeface="Arial"/>
              </a:rPr>
              <a:t>Como antecedente, en 1899 algunos de ellos durante la Guerra de los Mil Días con ayuda de varios médicos y otras personas, organizaron un carreta con tracción animal que hizo las veces de ambulancia e hizo posible el prestar ayuda a los heridos durante este enfrentamiento bélico.​Reconocida en 1916 por parte del gobierno de Colombia. Fue reconocida en 1922 por la Federación de Sociedades de la Cruz Roja y la Media Luna Roja (FICR). Desde entonces hasta nuestros días el propósito de aliviar y prevenir el sufrimiento humano de quienes habitan en Colombia es la constante del servicio de la institución. Actualmente se rige por la Ley 852 de 2003, que reglamenta las actividades humanitarias de la Cruz Roja Colombiana y la Ley 875 de 2004 sobre el uso del emblema.1​</a:t>
            </a:r>
            <a:endParaRPr/>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4">
                                            <p:txEl>
                                              <p:pRg st="0" end="0"/>
                                            </p:txEl>
                                          </p:spTgt>
                                        </p:tgtEl>
                                        <p:attrNameLst>
                                          <p:attrName>style.visibility</p:attrName>
                                        </p:attrNameLst>
                                      </p:cBhvr>
                                      <p:to>
                                        <p:strVal val="visible"/>
                                      </p:to>
                                    </p:set>
                                    <p:animEffect transition="in" filter="fade">
                                      <p:cBhvr>
                                        <p:cTn id="7" dur="1000"/>
                                        <p:tgtEl>
                                          <p:spTgt spid="3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4">
                                            <p:txEl>
                                              <p:pRg st="1" end="1"/>
                                            </p:txEl>
                                          </p:spTgt>
                                        </p:tgtEl>
                                        <p:attrNameLst>
                                          <p:attrName>style.visibility</p:attrName>
                                        </p:attrNameLst>
                                      </p:cBhvr>
                                      <p:to>
                                        <p:strVal val="visible"/>
                                      </p:to>
                                    </p:set>
                                    <p:animEffect transition="in" filter="fade">
                                      <p:cBhvr>
                                        <p:cTn id="12" dur="1000"/>
                                        <p:tgtEl>
                                          <p:spTgt spid="3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5"/>
                                        </p:tgtEl>
                                        <p:attrNameLst>
                                          <p:attrName>style.visibility</p:attrName>
                                        </p:attrNameLst>
                                      </p:cBhvr>
                                      <p:to>
                                        <p:strVal val="visible"/>
                                      </p:to>
                                    </p:set>
                                    <p:animEffect transition="in" filter="fade">
                                      <p:cBhvr>
                                        <p:cTn id="17" dur="10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3200"/>
              <a:buFont typeface="Arial"/>
              <a:buNone/>
            </a:pPr>
            <a:r>
              <a:rPr lang="es-ES">
                <a:solidFill>
                  <a:srgbClr val="171616"/>
                </a:solidFill>
              </a:rPr>
              <a:t>MISION</a:t>
            </a:r>
            <a:endParaRPr>
              <a:solidFill>
                <a:srgbClr val="171616"/>
              </a:solidFill>
            </a:endParaRPr>
          </a:p>
        </p:txBody>
      </p:sp>
      <p:sp>
        <p:nvSpPr>
          <p:cNvPr id="321" name="Google Shape;321;p40"/>
          <p:cNvSpPr txBox="1">
            <a:spLocks noGrp="1"/>
          </p:cNvSpPr>
          <p:nvPr>
            <p:ph type="body" idx="1"/>
          </p:nvPr>
        </p:nvSpPr>
        <p:spPr>
          <a:xfrm>
            <a:off x="245534" y="2012422"/>
            <a:ext cx="5875866" cy="3505200"/>
          </a:xfrm>
          <a:prstGeom prst="rect">
            <a:avLst/>
          </a:prstGeom>
          <a:noFill/>
          <a:ln>
            <a:noFill/>
          </a:ln>
        </p:spPr>
        <p:txBody>
          <a:bodyPr spcFirstLastPara="1" wrap="square" lIns="91425" tIns="45700" rIns="91425" bIns="45700" anchor="t" anchorCtr="0">
            <a:noAutofit/>
          </a:bodyPr>
          <a:lstStyle/>
          <a:p>
            <a:pPr marL="342900" lvl="0" indent="-342900" algn="just" rtl="0">
              <a:lnSpc>
                <a:spcPct val="90000"/>
              </a:lnSpc>
              <a:spcBef>
                <a:spcPts val="0"/>
              </a:spcBef>
              <a:spcAft>
                <a:spcPts val="0"/>
              </a:spcAft>
              <a:buClr>
                <a:srgbClr val="171616"/>
              </a:buClr>
              <a:buSzPts val="2400"/>
              <a:buFont typeface="Arial"/>
              <a:buChar char="•"/>
            </a:pPr>
            <a:r>
              <a:rPr lang="es-ES" sz="2400">
                <a:solidFill>
                  <a:srgbClr val="171616"/>
                </a:solidFill>
              </a:rPr>
              <a:t>Prevenir y aliviar el sufrimiento humano.</a:t>
            </a:r>
            <a:endParaRPr/>
          </a:p>
          <a:p>
            <a:pPr marL="342900" lvl="0" indent="-342900" algn="just" rtl="0">
              <a:lnSpc>
                <a:spcPct val="90000"/>
              </a:lnSpc>
              <a:spcBef>
                <a:spcPts val="1000"/>
              </a:spcBef>
              <a:spcAft>
                <a:spcPts val="0"/>
              </a:spcAft>
              <a:buClr>
                <a:srgbClr val="171616"/>
              </a:buClr>
              <a:buSzPts val="2400"/>
              <a:buFont typeface="Arial"/>
              <a:buChar char="•"/>
            </a:pPr>
            <a:r>
              <a:rPr lang="es-ES" sz="2400">
                <a:solidFill>
                  <a:srgbClr val="171616"/>
                </a:solidFill>
              </a:rPr>
              <a:t>Proteger la vida y la salud y hacer respetar a la persona humana.</a:t>
            </a:r>
            <a:endParaRPr/>
          </a:p>
          <a:p>
            <a:pPr marL="342900" lvl="0" indent="-342900" algn="just" rtl="0">
              <a:lnSpc>
                <a:spcPct val="90000"/>
              </a:lnSpc>
              <a:spcBef>
                <a:spcPts val="1000"/>
              </a:spcBef>
              <a:spcAft>
                <a:spcPts val="0"/>
              </a:spcAft>
              <a:buClr>
                <a:srgbClr val="171616"/>
              </a:buClr>
              <a:buSzPts val="2400"/>
              <a:buFont typeface="Arial"/>
              <a:buChar char="•"/>
            </a:pPr>
            <a:r>
              <a:rPr lang="es-ES" sz="2400">
                <a:solidFill>
                  <a:srgbClr val="171616"/>
                </a:solidFill>
              </a:rPr>
              <a:t>Tratar de prevenir las enfermedades y promover el bienestar social y la salud.</a:t>
            </a:r>
            <a:endParaRPr/>
          </a:p>
          <a:p>
            <a:pPr marL="342900" lvl="0" indent="-342900" algn="just" rtl="0">
              <a:lnSpc>
                <a:spcPct val="90000"/>
              </a:lnSpc>
              <a:spcBef>
                <a:spcPts val="1000"/>
              </a:spcBef>
              <a:spcAft>
                <a:spcPts val="0"/>
              </a:spcAft>
              <a:buClr>
                <a:srgbClr val="171616"/>
              </a:buClr>
              <a:buSzPts val="2400"/>
              <a:buFont typeface="Arial"/>
              <a:buChar char="•"/>
            </a:pPr>
            <a:r>
              <a:rPr lang="es-ES" sz="2400">
                <a:solidFill>
                  <a:srgbClr val="171616"/>
                </a:solidFill>
              </a:rPr>
              <a:t>Promover y defender los Principios del Movimiento, el D.I.H. y los DD.HH</a:t>
            </a:r>
            <a:endParaRPr sz="2400">
              <a:solidFill>
                <a:srgbClr val="171616"/>
              </a:solidFill>
            </a:endParaRPr>
          </a:p>
        </p:txBody>
      </p:sp>
      <p:pic>
        <p:nvPicPr>
          <p:cNvPr id="322" name="Google Shape;322;p40"/>
          <p:cNvPicPr preferRelativeResize="0"/>
          <p:nvPr/>
        </p:nvPicPr>
        <p:blipFill rotWithShape="1">
          <a:blip r:embed="rId3">
            <a:alphaModFix/>
          </a:blip>
          <a:srcRect/>
          <a:stretch/>
        </p:blipFill>
        <p:spPr>
          <a:xfrm>
            <a:off x="6400800" y="1022350"/>
            <a:ext cx="5049641" cy="1743075"/>
          </a:xfrm>
          <a:prstGeom prst="rect">
            <a:avLst/>
          </a:prstGeom>
          <a:noFill/>
          <a:ln>
            <a:noFill/>
          </a:ln>
        </p:spPr>
      </p:pic>
      <p:pic>
        <p:nvPicPr>
          <p:cNvPr id="323" name="Google Shape;323;p40"/>
          <p:cNvPicPr preferRelativeResize="0"/>
          <p:nvPr/>
        </p:nvPicPr>
        <p:blipFill rotWithShape="1">
          <a:blip r:embed="rId4">
            <a:alphaModFix/>
          </a:blip>
          <a:srcRect/>
          <a:stretch/>
        </p:blipFill>
        <p:spPr>
          <a:xfrm>
            <a:off x="6581671" y="2815665"/>
            <a:ext cx="2287674" cy="1715756"/>
          </a:xfrm>
          <a:prstGeom prst="rect">
            <a:avLst/>
          </a:prstGeom>
          <a:noFill/>
          <a:ln>
            <a:noFill/>
          </a:ln>
        </p:spPr>
      </p:pic>
      <p:pic>
        <p:nvPicPr>
          <p:cNvPr id="324" name="Google Shape;324;p40"/>
          <p:cNvPicPr preferRelativeResize="0"/>
          <p:nvPr/>
        </p:nvPicPr>
        <p:blipFill rotWithShape="1">
          <a:blip r:embed="rId5">
            <a:alphaModFix/>
          </a:blip>
          <a:srcRect/>
          <a:stretch/>
        </p:blipFill>
        <p:spPr>
          <a:xfrm>
            <a:off x="9061211" y="2813548"/>
            <a:ext cx="2597315" cy="1726642"/>
          </a:xfrm>
          <a:prstGeom prst="rect">
            <a:avLst/>
          </a:prstGeom>
          <a:noFill/>
          <a:ln>
            <a:noFill/>
          </a:ln>
        </p:spPr>
      </p:pic>
      <p:pic>
        <p:nvPicPr>
          <p:cNvPr id="325" name="Google Shape;325;p40"/>
          <p:cNvPicPr preferRelativeResize="0"/>
          <p:nvPr/>
        </p:nvPicPr>
        <p:blipFill rotWithShape="1">
          <a:blip r:embed="rId6">
            <a:alphaModFix/>
          </a:blip>
          <a:srcRect/>
          <a:stretch/>
        </p:blipFill>
        <p:spPr>
          <a:xfrm>
            <a:off x="6662059" y="4627331"/>
            <a:ext cx="2207285" cy="1775097"/>
          </a:xfrm>
          <a:prstGeom prst="rect">
            <a:avLst/>
          </a:prstGeom>
          <a:noFill/>
          <a:ln>
            <a:noFill/>
          </a:ln>
        </p:spPr>
      </p:pic>
      <p:pic>
        <p:nvPicPr>
          <p:cNvPr id="326" name="Google Shape;326;p40"/>
          <p:cNvPicPr preferRelativeResize="0"/>
          <p:nvPr/>
        </p:nvPicPr>
        <p:blipFill rotWithShape="1">
          <a:blip r:embed="rId7">
            <a:alphaModFix/>
          </a:blip>
          <a:srcRect/>
          <a:stretch/>
        </p:blipFill>
        <p:spPr>
          <a:xfrm>
            <a:off x="9061211" y="4627330"/>
            <a:ext cx="2663686" cy="1775097"/>
          </a:xfrm>
          <a:prstGeom prst="rect">
            <a:avLst/>
          </a:prstGeom>
          <a:noFill/>
          <a:ln>
            <a:noFill/>
          </a:ln>
        </p:spPr>
      </p:pic>
    </p:spTree>
  </p:cSld>
  <p:clrMapOvr>
    <a:masterClrMapping/>
  </p:clrMapOvr>
  <p:transition spd="med">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1"/>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F7F7F"/>
              </a:buClr>
              <a:buSzPts val="3200"/>
              <a:buFont typeface="Arial"/>
              <a:buNone/>
            </a:pPr>
            <a:endParaRPr/>
          </a:p>
        </p:txBody>
      </p:sp>
      <p:sp>
        <p:nvSpPr>
          <p:cNvPr id="332" name="Google Shape;332;p41"/>
          <p:cNvSpPr txBox="1">
            <a:spLocks noGrp="1"/>
          </p:cNvSpPr>
          <p:nvPr>
            <p:ph type="body" idx="1"/>
          </p:nvPr>
        </p:nvSpPr>
        <p:spPr>
          <a:xfrm>
            <a:off x="838200" y="2286000"/>
            <a:ext cx="10515600" cy="350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2000"/>
              <a:buNone/>
            </a:pPr>
            <a:endParaRPr/>
          </a:p>
        </p:txBody>
      </p:sp>
      <p:pic>
        <p:nvPicPr>
          <p:cNvPr id="333" name="Google Shape;333;p41"/>
          <p:cNvPicPr preferRelativeResize="0"/>
          <p:nvPr/>
        </p:nvPicPr>
        <p:blipFill rotWithShape="1">
          <a:blip r:embed="rId3">
            <a:alphaModFix/>
          </a:blip>
          <a:srcRect t="14271" b="12792"/>
          <a:stretch/>
        </p:blipFill>
        <p:spPr>
          <a:xfrm>
            <a:off x="1475570" y="1176867"/>
            <a:ext cx="9003792" cy="4597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2"/>
          <p:cNvSpPr txBox="1">
            <a:spLocks noGrp="1"/>
          </p:cNvSpPr>
          <p:nvPr>
            <p:ph type="title"/>
          </p:nvPr>
        </p:nvSpPr>
        <p:spPr>
          <a:xfrm>
            <a:off x="576943" y="615156"/>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3200"/>
              <a:buFont typeface="Arial"/>
              <a:buNone/>
            </a:pPr>
            <a:r>
              <a:rPr lang="es-ES">
                <a:solidFill>
                  <a:srgbClr val="171616"/>
                </a:solidFill>
              </a:rPr>
              <a:t>Contexto Historico</a:t>
            </a:r>
            <a:endParaRPr>
              <a:solidFill>
                <a:srgbClr val="171616"/>
              </a:solidFill>
            </a:endParaRPr>
          </a:p>
        </p:txBody>
      </p:sp>
      <p:sp>
        <p:nvSpPr>
          <p:cNvPr id="339" name="Google Shape;339;p42"/>
          <p:cNvSpPr txBox="1">
            <a:spLocks noGrp="1"/>
          </p:cNvSpPr>
          <p:nvPr>
            <p:ph type="body" idx="1"/>
          </p:nvPr>
        </p:nvSpPr>
        <p:spPr>
          <a:xfrm>
            <a:off x="231112" y="1467643"/>
            <a:ext cx="5667271" cy="4950089"/>
          </a:xfrm>
          <a:prstGeom prst="rect">
            <a:avLst/>
          </a:prstGeom>
          <a:noFill/>
          <a:ln>
            <a:noFill/>
          </a:ln>
        </p:spPr>
        <p:txBody>
          <a:bodyPr spcFirstLastPara="1" wrap="square" lIns="91425" tIns="45700" rIns="91425" bIns="45700" anchor="t" anchorCtr="0">
            <a:normAutofit fontScale="85000" lnSpcReduction="10000"/>
          </a:bodyPr>
          <a:lstStyle/>
          <a:p>
            <a:pPr marL="342900" lvl="0" indent="-342900" algn="just" rtl="0">
              <a:lnSpc>
                <a:spcPct val="90000"/>
              </a:lnSpc>
              <a:spcBef>
                <a:spcPts val="0"/>
              </a:spcBef>
              <a:spcAft>
                <a:spcPts val="0"/>
              </a:spcAft>
              <a:buClr>
                <a:srgbClr val="171616"/>
              </a:buClr>
              <a:buSzPct val="100000"/>
              <a:buFont typeface="Arial"/>
              <a:buChar char="•"/>
            </a:pPr>
            <a:r>
              <a:rPr lang="es-ES" b="1">
                <a:solidFill>
                  <a:srgbClr val="171616"/>
                </a:solidFill>
              </a:rPr>
              <a:t>1970</a:t>
            </a:r>
            <a:r>
              <a:rPr lang="es-ES">
                <a:solidFill>
                  <a:srgbClr val="171616"/>
                </a:solidFill>
              </a:rPr>
              <a:t> Sus orígenes se dan este año durante la IV Convención Nacional Estatutaria de la Cruz Roja Colombiana en Barranquilla.</a:t>
            </a:r>
            <a:endParaRPr/>
          </a:p>
          <a:p>
            <a:pPr marL="342900" lvl="0" indent="-342900" algn="just" rtl="0">
              <a:lnSpc>
                <a:spcPct val="90000"/>
              </a:lnSpc>
              <a:spcBef>
                <a:spcPts val="1000"/>
              </a:spcBef>
              <a:spcAft>
                <a:spcPts val="0"/>
              </a:spcAft>
              <a:buClr>
                <a:srgbClr val="171616"/>
              </a:buClr>
              <a:buSzPct val="100000"/>
              <a:buFont typeface="Arial"/>
              <a:buChar char="•"/>
            </a:pPr>
            <a:r>
              <a:rPr lang="es-ES" b="1">
                <a:solidFill>
                  <a:srgbClr val="171616"/>
                </a:solidFill>
              </a:rPr>
              <a:t>1972 </a:t>
            </a:r>
            <a:r>
              <a:rPr lang="es-ES">
                <a:solidFill>
                  <a:srgbClr val="171616"/>
                </a:solidFill>
              </a:rPr>
              <a:t>Se constituye el primer comité seccional con personería jurídica por el Ministerio  de Salud 20 de marzo de 1972.ese mismo año se traslada a Facatativá donde se gestiono la construcción de la sede seccional en el barrio Copihue, el grupo pionero fue el de la Cruz Roja de la Juventud.</a:t>
            </a:r>
            <a:endParaRPr/>
          </a:p>
          <a:p>
            <a:pPr marL="342900" lvl="0" indent="-342900" algn="just" rtl="0">
              <a:lnSpc>
                <a:spcPct val="90000"/>
              </a:lnSpc>
              <a:spcBef>
                <a:spcPts val="1000"/>
              </a:spcBef>
              <a:spcAft>
                <a:spcPts val="0"/>
              </a:spcAft>
              <a:buClr>
                <a:srgbClr val="171616"/>
              </a:buClr>
              <a:buSzPct val="100000"/>
              <a:buFont typeface="Arial"/>
              <a:buChar char="•"/>
            </a:pPr>
            <a:r>
              <a:rPr lang="es-ES" b="1">
                <a:solidFill>
                  <a:srgbClr val="171616"/>
                </a:solidFill>
              </a:rPr>
              <a:t>1977</a:t>
            </a:r>
            <a:r>
              <a:rPr lang="es-ES">
                <a:solidFill>
                  <a:srgbClr val="171616"/>
                </a:solidFill>
              </a:rPr>
              <a:t> Los integrantes de Juventud fundan la agrupación de Socorrismo, se da inicio a los primeros cursos de rescate SAR y de Seguridad Vial.</a:t>
            </a:r>
            <a:endParaRPr/>
          </a:p>
          <a:p>
            <a:pPr marL="342900" lvl="0" indent="-342900" algn="just" rtl="0">
              <a:lnSpc>
                <a:spcPct val="90000"/>
              </a:lnSpc>
              <a:spcBef>
                <a:spcPts val="1000"/>
              </a:spcBef>
              <a:spcAft>
                <a:spcPts val="0"/>
              </a:spcAft>
              <a:buClr>
                <a:srgbClr val="171616"/>
              </a:buClr>
              <a:buSzPct val="100000"/>
              <a:buFont typeface="Arial"/>
              <a:buChar char="•"/>
            </a:pPr>
            <a:r>
              <a:rPr lang="es-ES" b="1">
                <a:solidFill>
                  <a:srgbClr val="171616"/>
                </a:solidFill>
              </a:rPr>
              <a:t>1978</a:t>
            </a:r>
            <a:r>
              <a:rPr lang="es-ES">
                <a:solidFill>
                  <a:srgbClr val="171616"/>
                </a:solidFill>
              </a:rPr>
              <a:t> La Secretaria de Salud facilito en comodato una casa sobre la calle 7 frente a las oficinas de Telecom y que era propiedad de la Beneficencia, luego de la fundación de Socorrismo se da inicio al primer curso propio de la agrupación.</a:t>
            </a:r>
            <a:endParaRPr/>
          </a:p>
          <a:p>
            <a:pPr marL="342900" lvl="0" indent="-342900" algn="just" rtl="0">
              <a:lnSpc>
                <a:spcPct val="90000"/>
              </a:lnSpc>
              <a:spcBef>
                <a:spcPts val="1000"/>
              </a:spcBef>
              <a:spcAft>
                <a:spcPts val="0"/>
              </a:spcAft>
              <a:buClr>
                <a:srgbClr val="171616"/>
              </a:buClr>
              <a:buSzPct val="100000"/>
              <a:buFont typeface="Arial"/>
              <a:buChar char="•"/>
            </a:pPr>
            <a:r>
              <a:rPr lang="es-ES" b="1">
                <a:solidFill>
                  <a:srgbClr val="171616"/>
                </a:solidFill>
              </a:rPr>
              <a:t>1979</a:t>
            </a:r>
            <a:r>
              <a:rPr lang="es-ES">
                <a:solidFill>
                  <a:srgbClr val="171616"/>
                </a:solidFill>
              </a:rPr>
              <a:t> En marzo se da la fundación oficial de la Cruz Roja Colombiana Seccional Cundinamarca y Bogotá</a:t>
            </a:r>
            <a:endParaRPr/>
          </a:p>
        </p:txBody>
      </p:sp>
      <p:pic>
        <p:nvPicPr>
          <p:cNvPr id="340" name="Google Shape;340;p42"/>
          <p:cNvPicPr preferRelativeResize="0"/>
          <p:nvPr/>
        </p:nvPicPr>
        <p:blipFill rotWithShape="1">
          <a:blip r:embed="rId3">
            <a:alphaModFix/>
          </a:blip>
          <a:srcRect/>
          <a:stretch/>
        </p:blipFill>
        <p:spPr>
          <a:xfrm>
            <a:off x="6245836" y="615156"/>
            <a:ext cx="2619375" cy="1743075"/>
          </a:xfrm>
          <a:prstGeom prst="rect">
            <a:avLst/>
          </a:prstGeom>
          <a:noFill/>
          <a:ln>
            <a:noFill/>
          </a:ln>
        </p:spPr>
      </p:pic>
      <p:pic>
        <p:nvPicPr>
          <p:cNvPr id="341" name="Google Shape;341;p42"/>
          <p:cNvPicPr preferRelativeResize="0"/>
          <p:nvPr/>
        </p:nvPicPr>
        <p:blipFill rotWithShape="1">
          <a:blip r:embed="rId4">
            <a:alphaModFix/>
          </a:blip>
          <a:srcRect/>
          <a:stretch/>
        </p:blipFill>
        <p:spPr>
          <a:xfrm>
            <a:off x="6345939" y="2488161"/>
            <a:ext cx="2599659" cy="1947235"/>
          </a:xfrm>
          <a:prstGeom prst="rect">
            <a:avLst/>
          </a:prstGeom>
          <a:noFill/>
          <a:ln>
            <a:noFill/>
          </a:ln>
        </p:spPr>
      </p:pic>
      <p:pic>
        <p:nvPicPr>
          <p:cNvPr id="342" name="Google Shape;342;p42" descr="Cruz Roja Colombiana Seccional Cundinamarca y Bogotá, 40 años aliviando el  sufrimiento humano | Revista Enfoque"/>
          <p:cNvPicPr preferRelativeResize="0"/>
          <p:nvPr/>
        </p:nvPicPr>
        <p:blipFill rotWithShape="1">
          <a:blip r:embed="rId5">
            <a:alphaModFix/>
          </a:blip>
          <a:srcRect l="8393"/>
          <a:stretch/>
        </p:blipFill>
        <p:spPr>
          <a:xfrm>
            <a:off x="6922478" y="4555976"/>
            <a:ext cx="4281434" cy="1935209"/>
          </a:xfrm>
          <a:prstGeom prst="rect">
            <a:avLst/>
          </a:prstGeom>
          <a:noFill/>
          <a:ln>
            <a:noFill/>
          </a:ln>
        </p:spPr>
      </p:pic>
      <p:pic>
        <p:nvPicPr>
          <p:cNvPr id="343" name="Google Shape;343;p42"/>
          <p:cNvPicPr preferRelativeResize="0"/>
          <p:nvPr/>
        </p:nvPicPr>
        <p:blipFill rotWithShape="1">
          <a:blip r:embed="rId6">
            <a:alphaModFix/>
          </a:blip>
          <a:srcRect l="20284"/>
          <a:stretch/>
        </p:blipFill>
        <p:spPr>
          <a:xfrm>
            <a:off x="9100139" y="932932"/>
            <a:ext cx="2867448" cy="3309227"/>
          </a:xfrm>
          <a:prstGeom prst="rect">
            <a:avLst/>
          </a:prstGeom>
          <a:noFill/>
          <a:ln>
            <a:noFill/>
          </a:ln>
        </p:spPr>
      </p:pic>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3"/>
          <p:cNvSpPr txBox="1">
            <a:spLocks noGrp="1"/>
          </p:cNvSpPr>
          <p:nvPr>
            <p:ph type="title"/>
          </p:nvPr>
        </p:nvSpPr>
        <p:spPr>
          <a:xfrm>
            <a:off x="296334" y="1210733"/>
            <a:ext cx="6397958" cy="85248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171616"/>
              </a:buClr>
              <a:buSzPct val="100000"/>
              <a:buFont typeface="Arial"/>
              <a:buNone/>
            </a:pPr>
            <a:r>
              <a:rPr lang="es-ES">
                <a:solidFill>
                  <a:srgbClr val="171616"/>
                </a:solidFill>
              </a:rPr>
              <a:t>Seccional Cundinamarca y Bogotá</a:t>
            </a:r>
            <a:endParaRPr>
              <a:solidFill>
                <a:srgbClr val="171616"/>
              </a:solidFill>
            </a:endParaRPr>
          </a:p>
        </p:txBody>
      </p:sp>
      <p:sp>
        <p:nvSpPr>
          <p:cNvPr id="349" name="Google Shape;349;p43"/>
          <p:cNvSpPr txBox="1">
            <a:spLocks noGrp="1"/>
          </p:cNvSpPr>
          <p:nvPr>
            <p:ph type="body" idx="1"/>
          </p:nvPr>
        </p:nvSpPr>
        <p:spPr>
          <a:xfrm>
            <a:off x="590843" y="2170854"/>
            <a:ext cx="5908432" cy="461420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2000"/>
              <a:buNone/>
            </a:pPr>
            <a:endParaRPr>
              <a:solidFill>
                <a:srgbClr val="171616"/>
              </a:solidFill>
            </a:endParaRPr>
          </a:p>
          <a:p>
            <a:pPr marL="0" lvl="0" indent="0" algn="just" rtl="0">
              <a:lnSpc>
                <a:spcPct val="90000"/>
              </a:lnSpc>
              <a:spcBef>
                <a:spcPts val="1000"/>
              </a:spcBef>
              <a:spcAft>
                <a:spcPts val="0"/>
              </a:spcAft>
              <a:buClr>
                <a:srgbClr val="171616"/>
              </a:buClr>
              <a:buSzPts val="2000"/>
              <a:buNone/>
            </a:pPr>
            <a:r>
              <a:rPr lang="es-ES">
                <a:solidFill>
                  <a:srgbClr val="171616"/>
                </a:solidFill>
              </a:rPr>
              <a:t>A través de diferentes acciones la Cruz Roja Colombiana Seccional Cundinamarca y Bogotá, ha contribuido con el desarrollo de la ciudad y del departamento. </a:t>
            </a:r>
            <a:endParaRPr>
              <a:solidFill>
                <a:srgbClr val="171616"/>
              </a:solidFill>
            </a:endParaRPr>
          </a:p>
        </p:txBody>
      </p:sp>
      <p:pic>
        <p:nvPicPr>
          <p:cNvPr id="350" name="Google Shape;350;p43"/>
          <p:cNvPicPr preferRelativeResize="0"/>
          <p:nvPr/>
        </p:nvPicPr>
        <p:blipFill rotWithShape="1">
          <a:blip r:embed="rId3">
            <a:alphaModFix/>
          </a:blip>
          <a:srcRect/>
          <a:stretch/>
        </p:blipFill>
        <p:spPr>
          <a:xfrm>
            <a:off x="9310246" y="2966355"/>
            <a:ext cx="2619375" cy="1743075"/>
          </a:xfrm>
          <a:prstGeom prst="rect">
            <a:avLst/>
          </a:prstGeom>
          <a:noFill/>
          <a:ln>
            <a:noFill/>
          </a:ln>
        </p:spPr>
      </p:pic>
      <p:pic>
        <p:nvPicPr>
          <p:cNvPr id="351" name="Google Shape;351;p43"/>
          <p:cNvPicPr preferRelativeResize="0"/>
          <p:nvPr/>
        </p:nvPicPr>
        <p:blipFill rotWithShape="1">
          <a:blip r:embed="rId4">
            <a:alphaModFix/>
          </a:blip>
          <a:srcRect/>
          <a:stretch/>
        </p:blipFill>
        <p:spPr>
          <a:xfrm>
            <a:off x="6921305" y="2966355"/>
            <a:ext cx="2403010" cy="1743075"/>
          </a:xfrm>
          <a:prstGeom prst="rect">
            <a:avLst/>
          </a:prstGeom>
          <a:noFill/>
          <a:ln>
            <a:noFill/>
          </a:ln>
        </p:spPr>
      </p:pic>
      <p:pic>
        <p:nvPicPr>
          <p:cNvPr id="352" name="Google Shape;352;p43"/>
          <p:cNvPicPr preferRelativeResize="0"/>
          <p:nvPr/>
        </p:nvPicPr>
        <p:blipFill rotWithShape="1">
          <a:blip r:embed="rId5">
            <a:alphaModFix/>
          </a:blip>
          <a:srcRect/>
          <a:stretch/>
        </p:blipFill>
        <p:spPr>
          <a:xfrm>
            <a:off x="9324315" y="4709430"/>
            <a:ext cx="2633443" cy="1743075"/>
          </a:xfrm>
          <a:prstGeom prst="rect">
            <a:avLst/>
          </a:prstGeom>
          <a:noFill/>
          <a:ln>
            <a:noFill/>
          </a:ln>
        </p:spPr>
      </p:pic>
      <p:pic>
        <p:nvPicPr>
          <p:cNvPr id="353" name="Google Shape;353;p43"/>
          <p:cNvPicPr preferRelativeResize="0"/>
          <p:nvPr/>
        </p:nvPicPr>
        <p:blipFill rotWithShape="1">
          <a:blip r:embed="rId6">
            <a:alphaModFix/>
          </a:blip>
          <a:srcRect/>
          <a:stretch/>
        </p:blipFill>
        <p:spPr>
          <a:xfrm>
            <a:off x="6907236" y="4709430"/>
            <a:ext cx="2403010" cy="1743075"/>
          </a:xfrm>
          <a:prstGeom prst="rect">
            <a:avLst/>
          </a:prstGeom>
          <a:noFill/>
          <a:ln>
            <a:noFill/>
          </a:ln>
        </p:spPr>
      </p:pic>
      <p:pic>
        <p:nvPicPr>
          <p:cNvPr id="354" name="Google Shape;354;p43" descr="Cruz Roja Colombiana Seccional Cundinamarca y Bogotá cumple 40 años | EL  ESPECTADOR"/>
          <p:cNvPicPr preferRelativeResize="0"/>
          <p:nvPr/>
        </p:nvPicPr>
        <p:blipFill rotWithShape="1">
          <a:blip r:embed="rId7">
            <a:alphaModFix/>
          </a:blip>
          <a:srcRect t="15574" b="23152"/>
          <a:stretch/>
        </p:blipFill>
        <p:spPr>
          <a:xfrm>
            <a:off x="7236158" y="1041400"/>
            <a:ext cx="4176313" cy="1919236"/>
          </a:xfrm>
          <a:prstGeom prst="rect">
            <a:avLst/>
          </a:prstGeom>
          <a:noFill/>
          <a:ln>
            <a:noFill/>
          </a:ln>
        </p:spPr>
      </p:pic>
    </p:spTree>
  </p:cSld>
  <p:clrMapOvr>
    <a:masterClrMapping/>
  </p:clrMapOvr>
  <p:transition spd="med">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4"/>
          <p:cNvSpPr txBox="1">
            <a:spLocks noGrp="1"/>
          </p:cNvSpPr>
          <p:nvPr>
            <p:ph type="title"/>
          </p:nvPr>
        </p:nvSpPr>
        <p:spPr>
          <a:xfrm>
            <a:off x="651933" y="863601"/>
            <a:ext cx="5858934"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70C0"/>
              </a:buClr>
              <a:buSzPts val="3200"/>
              <a:buFont typeface="Arial"/>
              <a:buNone/>
            </a:pPr>
            <a:r>
              <a:rPr lang="es-ES">
                <a:solidFill>
                  <a:srgbClr val="0070C0"/>
                </a:solidFill>
              </a:rPr>
              <a:t>Presencia en Cundinamarca</a:t>
            </a:r>
            <a:endParaRPr>
              <a:solidFill>
                <a:srgbClr val="0070C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5"/>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F7F7F"/>
              </a:buClr>
              <a:buSzPts val="3200"/>
              <a:buFont typeface="Arial"/>
              <a:buNone/>
            </a:pPr>
            <a:endParaRPr/>
          </a:p>
        </p:txBody>
      </p:sp>
      <p:sp>
        <p:nvSpPr>
          <p:cNvPr id="365" name="Google Shape;365;p45"/>
          <p:cNvSpPr txBox="1">
            <a:spLocks noGrp="1"/>
          </p:cNvSpPr>
          <p:nvPr>
            <p:ph type="body" idx="1"/>
          </p:nvPr>
        </p:nvSpPr>
        <p:spPr>
          <a:xfrm>
            <a:off x="838200" y="2286000"/>
            <a:ext cx="10515600" cy="350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2000"/>
              <a:buNone/>
            </a:pPr>
            <a:endParaRPr/>
          </a:p>
        </p:txBody>
      </p:sp>
      <p:pic>
        <p:nvPicPr>
          <p:cNvPr id="366" name="Google Shape;366;p45"/>
          <p:cNvPicPr preferRelativeResize="0"/>
          <p:nvPr/>
        </p:nvPicPr>
        <p:blipFill rotWithShape="1">
          <a:blip r:embed="rId3">
            <a:alphaModFix/>
          </a:blip>
          <a:srcRect/>
          <a:stretch/>
        </p:blipFill>
        <p:spPr>
          <a:xfrm>
            <a:off x="3268132" y="930917"/>
            <a:ext cx="5191027" cy="552696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838200" y="869850"/>
            <a:ext cx="10515600" cy="6353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3200"/>
              <a:buFont typeface="Arial"/>
              <a:buNone/>
            </a:pPr>
            <a:r>
              <a:rPr lang="es-ES">
                <a:solidFill>
                  <a:srgbClr val="171616"/>
                </a:solidFill>
              </a:rPr>
              <a:t>LA FUNDACION</a:t>
            </a:r>
            <a:endParaRPr>
              <a:solidFill>
                <a:srgbClr val="171616"/>
              </a:solidFill>
            </a:endParaRPr>
          </a:p>
        </p:txBody>
      </p:sp>
      <p:sp>
        <p:nvSpPr>
          <p:cNvPr id="62" name="Google Shape;62;p11"/>
          <p:cNvSpPr txBox="1">
            <a:spLocks noGrp="1"/>
          </p:cNvSpPr>
          <p:nvPr>
            <p:ph type="body" idx="1"/>
          </p:nvPr>
        </p:nvSpPr>
        <p:spPr>
          <a:xfrm>
            <a:off x="431409" y="2090840"/>
            <a:ext cx="5664591" cy="3897311"/>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rgbClr val="171616"/>
              </a:buClr>
              <a:buSzPts val="2400"/>
              <a:buNone/>
            </a:pPr>
            <a:r>
              <a:rPr lang="es-ES" sz="2400">
                <a:solidFill>
                  <a:srgbClr val="171616"/>
                </a:solidFill>
              </a:rPr>
              <a:t>A petición de Gusteve Moynier  el 17 de Febrero de 1863 se reúne el comité de los cinco integrado por cinco ciudadanos suizos de la  Sociedad Ginebrina de Utilidad Pública :</a:t>
            </a:r>
            <a:endParaRPr/>
          </a:p>
          <a:p>
            <a:pPr marL="0" lvl="0" indent="0" algn="l" rtl="0">
              <a:lnSpc>
                <a:spcPct val="90000"/>
              </a:lnSpc>
              <a:spcBef>
                <a:spcPts val="1000"/>
              </a:spcBef>
              <a:spcAft>
                <a:spcPts val="0"/>
              </a:spcAft>
              <a:buClr>
                <a:srgbClr val="171616"/>
              </a:buClr>
              <a:buSzPts val="2400"/>
              <a:buNone/>
            </a:pPr>
            <a:r>
              <a:rPr lang="es-ES" sz="2400">
                <a:solidFill>
                  <a:srgbClr val="171616"/>
                </a:solidFill>
              </a:rPr>
              <a:t>Jean Henry Dunant          Empresario</a:t>
            </a:r>
            <a:endParaRPr/>
          </a:p>
          <a:p>
            <a:pPr marL="0" lvl="0" indent="0" algn="l" rtl="0">
              <a:lnSpc>
                <a:spcPct val="90000"/>
              </a:lnSpc>
              <a:spcBef>
                <a:spcPts val="1000"/>
              </a:spcBef>
              <a:spcAft>
                <a:spcPts val="0"/>
              </a:spcAft>
              <a:buClr>
                <a:srgbClr val="171616"/>
              </a:buClr>
              <a:buSzPts val="2400"/>
              <a:buNone/>
            </a:pPr>
            <a:r>
              <a:rPr lang="es-ES" sz="2400">
                <a:solidFill>
                  <a:srgbClr val="171616"/>
                </a:solidFill>
              </a:rPr>
              <a:t>Gustave Moynier              Jurista</a:t>
            </a:r>
            <a:endParaRPr/>
          </a:p>
          <a:p>
            <a:pPr marL="0" lvl="0" indent="0" algn="l" rtl="0">
              <a:lnSpc>
                <a:spcPct val="90000"/>
              </a:lnSpc>
              <a:spcBef>
                <a:spcPts val="1000"/>
              </a:spcBef>
              <a:spcAft>
                <a:spcPts val="0"/>
              </a:spcAft>
              <a:buClr>
                <a:srgbClr val="171616"/>
              </a:buClr>
              <a:buSzPts val="2400"/>
              <a:buNone/>
            </a:pPr>
            <a:r>
              <a:rPr lang="es-ES" sz="2400">
                <a:solidFill>
                  <a:srgbClr val="171616"/>
                </a:solidFill>
              </a:rPr>
              <a:t>Henry Dufour                    General</a:t>
            </a:r>
            <a:endParaRPr/>
          </a:p>
          <a:p>
            <a:pPr marL="0" lvl="0" indent="0" algn="l" rtl="0">
              <a:lnSpc>
                <a:spcPct val="90000"/>
              </a:lnSpc>
              <a:spcBef>
                <a:spcPts val="1000"/>
              </a:spcBef>
              <a:spcAft>
                <a:spcPts val="0"/>
              </a:spcAft>
              <a:buClr>
                <a:srgbClr val="171616"/>
              </a:buClr>
              <a:buSzPts val="2400"/>
              <a:buNone/>
            </a:pPr>
            <a:r>
              <a:rPr lang="es-ES" sz="2400">
                <a:solidFill>
                  <a:srgbClr val="171616"/>
                </a:solidFill>
              </a:rPr>
              <a:t>Louis Appia                       Medico</a:t>
            </a:r>
            <a:endParaRPr/>
          </a:p>
          <a:p>
            <a:pPr marL="0" lvl="0" indent="0" algn="l" rtl="0">
              <a:lnSpc>
                <a:spcPct val="90000"/>
              </a:lnSpc>
              <a:spcBef>
                <a:spcPts val="1000"/>
              </a:spcBef>
              <a:spcAft>
                <a:spcPts val="0"/>
              </a:spcAft>
              <a:buClr>
                <a:srgbClr val="171616"/>
              </a:buClr>
              <a:buSzPts val="2400"/>
              <a:buNone/>
            </a:pPr>
            <a:r>
              <a:rPr lang="es-ES" sz="2400">
                <a:solidFill>
                  <a:srgbClr val="171616"/>
                </a:solidFill>
              </a:rPr>
              <a:t>Theodore Maunoir            Medico</a:t>
            </a:r>
            <a:endParaRPr sz="2400">
              <a:solidFill>
                <a:srgbClr val="171616"/>
              </a:solidFill>
            </a:endParaRPr>
          </a:p>
        </p:txBody>
      </p:sp>
      <p:pic>
        <p:nvPicPr>
          <p:cNvPr id="63" name="Google Shape;63;p11"/>
          <p:cNvPicPr preferRelativeResize="0"/>
          <p:nvPr/>
        </p:nvPicPr>
        <p:blipFill rotWithShape="1">
          <a:blip r:embed="rId3">
            <a:alphaModFix/>
          </a:blip>
          <a:srcRect/>
          <a:stretch/>
        </p:blipFill>
        <p:spPr>
          <a:xfrm>
            <a:off x="6314825" y="1444119"/>
            <a:ext cx="5459309" cy="4544031"/>
          </a:xfrm>
          <a:prstGeom prst="rect">
            <a:avLst/>
          </a:prstGeom>
          <a:noFill/>
          <a:ln>
            <a:noFill/>
          </a:ln>
        </p:spPr>
      </p:pic>
    </p:spTree>
  </p:cSld>
  <p:clrMapOvr>
    <a:masterClrMapping/>
  </p:clrMapOvr>
  <p:transition spd="med">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6"/>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F7F7F"/>
              </a:buClr>
              <a:buSzPts val="3200"/>
              <a:buFont typeface="Arial"/>
              <a:buNone/>
            </a:pPr>
            <a:endParaRPr/>
          </a:p>
        </p:txBody>
      </p:sp>
      <p:sp>
        <p:nvSpPr>
          <p:cNvPr id="372" name="Google Shape;372;p46"/>
          <p:cNvSpPr txBox="1">
            <a:spLocks noGrp="1"/>
          </p:cNvSpPr>
          <p:nvPr>
            <p:ph type="body" idx="1"/>
          </p:nvPr>
        </p:nvSpPr>
        <p:spPr>
          <a:xfrm>
            <a:off x="838200" y="2286000"/>
            <a:ext cx="10515600" cy="350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2000"/>
              <a:buNone/>
            </a:pPr>
            <a:endParaRPr/>
          </a:p>
        </p:txBody>
      </p:sp>
      <p:pic>
        <p:nvPicPr>
          <p:cNvPr id="373" name="Google Shape;373;p46"/>
          <p:cNvPicPr preferRelativeResize="0"/>
          <p:nvPr/>
        </p:nvPicPr>
        <p:blipFill rotWithShape="1">
          <a:blip r:embed="rId3">
            <a:alphaModFix/>
          </a:blip>
          <a:srcRect/>
          <a:stretch/>
        </p:blipFill>
        <p:spPr>
          <a:xfrm>
            <a:off x="3835400" y="599325"/>
            <a:ext cx="4702530" cy="579450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7"/>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F7F7F"/>
              </a:buClr>
              <a:buSzPts val="3200"/>
              <a:buFont typeface="Arial"/>
              <a:buNone/>
            </a:pPr>
            <a:endParaRPr/>
          </a:p>
        </p:txBody>
      </p:sp>
      <p:sp>
        <p:nvSpPr>
          <p:cNvPr id="379" name="Google Shape;379;p47"/>
          <p:cNvSpPr txBox="1">
            <a:spLocks noGrp="1"/>
          </p:cNvSpPr>
          <p:nvPr>
            <p:ph type="body" idx="1"/>
          </p:nvPr>
        </p:nvSpPr>
        <p:spPr>
          <a:xfrm>
            <a:off x="838200" y="2286000"/>
            <a:ext cx="10515600" cy="350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2000"/>
              <a:buNone/>
            </a:pPr>
            <a:endParaRPr/>
          </a:p>
        </p:txBody>
      </p:sp>
      <p:pic>
        <p:nvPicPr>
          <p:cNvPr id="380" name="Google Shape;380;p47"/>
          <p:cNvPicPr preferRelativeResize="0"/>
          <p:nvPr/>
        </p:nvPicPr>
        <p:blipFill rotWithShape="1">
          <a:blip r:embed="rId3">
            <a:alphaModFix/>
          </a:blip>
          <a:srcRect/>
          <a:stretch/>
        </p:blipFill>
        <p:spPr>
          <a:xfrm>
            <a:off x="1244600" y="938331"/>
            <a:ext cx="8915400" cy="506491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8"/>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F7F7F"/>
              </a:buClr>
              <a:buSzPts val="3200"/>
              <a:buFont typeface="Arial"/>
              <a:buNone/>
            </a:pPr>
            <a:endParaRPr/>
          </a:p>
        </p:txBody>
      </p:sp>
      <p:sp>
        <p:nvSpPr>
          <p:cNvPr id="386" name="Google Shape;386;p48"/>
          <p:cNvSpPr txBox="1">
            <a:spLocks noGrp="1"/>
          </p:cNvSpPr>
          <p:nvPr>
            <p:ph type="body" idx="1"/>
          </p:nvPr>
        </p:nvSpPr>
        <p:spPr>
          <a:xfrm>
            <a:off x="838200" y="2286000"/>
            <a:ext cx="10515600" cy="350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2000"/>
              <a:buNone/>
            </a:pPr>
            <a:endParaRPr/>
          </a:p>
        </p:txBody>
      </p:sp>
      <p:pic>
        <p:nvPicPr>
          <p:cNvPr id="387" name="Google Shape;387;p48"/>
          <p:cNvPicPr preferRelativeResize="0"/>
          <p:nvPr/>
        </p:nvPicPr>
        <p:blipFill rotWithShape="1">
          <a:blip r:embed="rId3">
            <a:alphaModFix/>
          </a:blip>
          <a:srcRect/>
          <a:stretch/>
        </p:blipFill>
        <p:spPr>
          <a:xfrm>
            <a:off x="3513667" y="921204"/>
            <a:ext cx="4246293" cy="508038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9"/>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F7F7F"/>
              </a:buClr>
              <a:buSzPts val="3200"/>
              <a:buFont typeface="Arial"/>
              <a:buNone/>
            </a:pPr>
            <a:endParaRPr/>
          </a:p>
        </p:txBody>
      </p:sp>
      <p:sp>
        <p:nvSpPr>
          <p:cNvPr id="393" name="Google Shape;393;p49"/>
          <p:cNvSpPr txBox="1">
            <a:spLocks noGrp="1"/>
          </p:cNvSpPr>
          <p:nvPr>
            <p:ph type="body" idx="1"/>
          </p:nvPr>
        </p:nvSpPr>
        <p:spPr>
          <a:xfrm>
            <a:off x="838200" y="2286000"/>
            <a:ext cx="10515600" cy="350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2000"/>
              <a:buNone/>
            </a:pPr>
            <a:endParaRPr/>
          </a:p>
        </p:txBody>
      </p:sp>
      <p:pic>
        <p:nvPicPr>
          <p:cNvPr id="394" name="Google Shape;394;p49"/>
          <p:cNvPicPr preferRelativeResize="0"/>
          <p:nvPr/>
        </p:nvPicPr>
        <p:blipFill rotWithShape="1">
          <a:blip r:embed="rId3">
            <a:alphaModFix/>
          </a:blip>
          <a:srcRect/>
          <a:stretch/>
        </p:blipFill>
        <p:spPr>
          <a:xfrm>
            <a:off x="3333364" y="747338"/>
            <a:ext cx="5525271" cy="536332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0"/>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F7F7F"/>
              </a:buClr>
              <a:buSzPts val="3200"/>
              <a:buFont typeface="Arial"/>
              <a:buNone/>
            </a:pPr>
            <a:endParaRPr/>
          </a:p>
        </p:txBody>
      </p:sp>
      <p:sp>
        <p:nvSpPr>
          <p:cNvPr id="400" name="Google Shape;400;p50"/>
          <p:cNvSpPr txBox="1">
            <a:spLocks noGrp="1"/>
          </p:cNvSpPr>
          <p:nvPr>
            <p:ph type="body" idx="1"/>
          </p:nvPr>
        </p:nvSpPr>
        <p:spPr>
          <a:xfrm>
            <a:off x="838200" y="2286000"/>
            <a:ext cx="10515600" cy="350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2000"/>
              <a:buNone/>
            </a:pPr>
            <a:endParaRPr/>
          </a:p>
        </p:txBody>
      </p:sp>
      <p:pic>
        <p:nvPicPr>
          <p:cNvPr id="401" name="Google Shape;401;p50"/>
          <p:cNvPicPr preferRelativeResize="0"/>
          <p:nvPr/>
        </p:nvPicPr>
        <p:blipFill rotWithShape="1">
          <a:blip r:embed="rId3">
            <a:alphaModFix/>
          </a:blip>
          <a:srcRect/>
          <a:stretch/>
        </p:blipFill>
        <p:spPr>
          <a:xfrm>
            <a:off x="1710266" y="762779"/>
            <a:ext cx="8713416" cy="573584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1"/>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F7F7F"/>
              </a:buClr>
              <a:buSzPts val="3200"/>
              <a:buFont typeface="Arial"/>
              <a:buNone/>
            </a:pPr>
            <a:endParaRPr/>
          </a:p>
        </p:txBody>
      </p:sp>
      <p:sp>
        <p:nvSpPr>
          <p:cNvPr id="407" name="Google Shape;407;p51"/>
          <p:cNvSpPr txBox="1">
            <a:spLocks noGrp="1"/>
          </p:cNvSpPr>
          <p:nvPr>
            <p:ph type="body" idx="1"/>
          </p:nvPr>
        </p:nvSpPr>
        <p:spPr>
          <a:xfrm>
            <a:off x="838200" y="2286000"/>
            <a:ext cx="10515600" cy="350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2000"/>
              <a:buNone/>
            </a:pPr>
            <a:endParaRPr/>
          </a:p>
        </p:txBody>
      </p:sp>
      <p:pic>
        <p:nvPicPr>
          <p:cNvPr id="408" name="Google Shape;408;p51"/>
          <p:cNvPicPr preferRelativeResize="0"/>
          <p:nvPr/>
        </p:nvPicPr>
        <p:blipFill rotWithShape="1">
          <a:blip r:embed="rId3">
            <a:alphaModFix/>
          </a:blip>
          <a:srcRect/>
          <a:stretch/>
        </p:blipFill>
        <p:spPr>
          <a:xfrm>
            <a:off x="3234268" y="687724"/>
            <a:ext cx="5098602" cy="579774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2"/>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F7F7F"/>
              </a:buClr>
              <a:buSzPts val="3200"/>
              <a:buFont typeface="Arial"/>
              <a:buNone/>
            </a:pPr>
            <a:endParaRPr/>
          </a:p>
        </p:txBody>
      </p:sp>
      <p:sp>
        <p:nvSpPr>
          <p:cNvPr id="414" name="Google Shape;414;p52"/>
          <p:cNvSpPr txBox="1">
            <a:spLocks noGrp="1"/>
          </p:cNvSpPr>
          <p:nvPr>
            <p:ph type="body" idx="1"/>
          </p:nvPr>
        </p:nvSpPr>
        <p:spPr>
          <a:xfrm>
            <a:off x="838200" y="2286000"/>
            <a:ext cx="10515600" cy="350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2000"/>
              <a:buNone/>
            </a:pPr>
            <a:endParaRPr/>
          </a:p>
        </p:txBody>
      </p:sp>
      <p:pic>
        <p:nvPicPr>
          <p:cNvPr id="415" name="Google Shape;415;p52"/>
          <p:cNvPicPr preferRelativeResize="0"/>
          <p:nvPr/>
        </p:nvPicPr>
        <p:blipFill rotWithShape="1">
          <a:blip r:embed="rId3">
            <a:alphaModFix/>
          </a:blip>
          <a:srcRect/>
          <a:stretch/>
        </p:blipFill>
        <p:spPr>
          <a:xfrm>
            <a:off x="838200" y="875387"/>
            <a:ext cx="10058400" cy="54907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3"/>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F7F7F"/>
              </a:buClr>
              <a:buSzPts val="3200"/>
              <a:buFont typeface="Arial"/>
              <a:buNone/>
            </a:pPr>
            <a:endParaRPr/>
          </a:p>
        </p:txBody>
      </p:sp>
      <p:sp>
        <p:nvSpPr>
          <p:cNvPr id="421" name="Google Shape;421;p53"/>
          <p:cNvSpPr txBox="1">
            <a:spLocks noGrp="1"/>
          </p:cNvSpPr>
          <p:nvPr>
            <p:ph type="body" idx="1"/>
          </p:nvPr>
        </p:nvSpPr>
        <p:spPr>
          <a:xfrm>
            <a:off x="838200" y="2286000"/>
            <a:ext cx="10515600" cy="350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2000"/>
              <a:buNone/>
            </a:pPr>
            <a:endParaRPr/>
          </a:p>
        </p:txBody>
      </p:sp>
      <p:pic>
        <p:nvPicPr>
          <p:cNvPr id="422" name="Google Shape;422;p53"/>
          <p:cNvPicPr preferRelativeResize="0"/>
          <p:nvPr/>
        </p:nvPicPr>
        <p:blipFill rotWithShape="1">
          <a:blip r:embed="rId3">
            <a:alphaModFix/>
          </a:blip>
          <a:srcRect/>
          <a:stretch/>
        </p:blipFill>
        <p:spPr>
          <a:xfrm>
            <a:off x="1473199" y="915671"/>
            <a:ext cx="8713564" cy="541133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4"/>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F7F7F"/>
              </a:buClr>
              <a:buSzPts val="3200"/>
              <a:buFont typeface="Arial"/>
              <a:buNone/>
            </a:pPr>
            <a:endParaRPr/>
          </a:p>
        </p:txBody>
      </p:sp>
      <p:sp>
        <p:nvSpPr>
          <p:cNvPr id="428" name="Google Shape;428;p54"/>
          <p:cNvSpPr txBox="1">
            <a:spLocks noGrp="1"/>
          </p:cNvSpPr>
          <p:nvPr>
            <p:ph type="body" idx="1"/>
          </p:nvPr>
        </p:nvSpPr>
        <p:spPr>
          <a:xfrm>
            <a:off x="838200" y="2286000"/>
            <a:ext cx="10515600" cy="350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2000"/>
              <a:buNone/>
            </a:pPr>
            <a:endParaRPr/>
          </a:p>
        </p:txBody>
      </p:sp>
      <p:pic>
        <p:nvPicPr>
          <p:cNvPr id="429" name="Google Shape;429;p54"/>
          <p:cNvPicPr preferRelativeResize="0"/>
          <p:nvPr/>
        </p:nvPicPr>
        <p:blipFill rotWithShape="1">
          <a:blip r:embed="rId3">
            <a:alphaModFix/>
          </a:blip>
          <a:srcRect/>
          <a:stretch/>
        </p:blipFill>
        <p:spPr>
          <a:xfrm>
            <a:off x="1964265" y="781950"/>
            <a:ext cx="8492949" cy="572333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55"/>
          <p:cNvPicPr preferRelativeResize="0"/>
          <p:nvPr/>
        </p:nvPicPr>
        <p:blipFill rotWithShape="1">
          <a:blip r:embed="rId3">
            <a:alphaModFix/>
          </a:blip>
          <a:srcRect t="24198" b="8148"/>
          <a:stretch/>
        </p:blipFill>
        <p:spPr>
          <a:xfrm>
            <a:off x="1854197" y="905934"/>
            <a:ext cx="8153400" cy="55161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2"/>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F7F7F"/>
              </a:buClr>
              <a:buSzPts val="3200"/>
              <a:buFont typeface="Arial"/>
              <a:buNone/>
            </a:pPr>
            <a:endParaRPr/>
          </a:p>
        </p:txBody>
      </p:sp>
      <p:sp>
        <p:nvSpPr>
          <p:cNvPr id="69" name="Google Shape;69;p12"/>
          <p:cNvSpPr txBox="1">
            <a:spLocks noGrp="1"/>
          </p:cNvSpPr>
          <p:nvPr>
            <p:ph type="body" idx="1"/>
          </p:nvPr>
        </p:nvSpPr>
        <p:spPr>
          <a:xfrm>
            <a:off x="838200" y="2286000"/>
            <a:ext cx="10515600" cy="350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2000"/>
              <a:buNone/>
            </a:pPr>
            <a:endParaRPr/>
          </a:p>
        </p:txBody>
      </p:sp>
      <p:pic>
        <p:nvPicPr>
          <p:cNvPr id="70" name="Google Shape;70;p12"/>
          <p:cNvPicPr preferRelativeResize="0"/>
          <p:nvPr/>
        </p:nvPicPr>
        <p:blipFill rotWithShape="1">
          <a:blip r:embed="rId3">
            <a:alphaModFix/>
          </a:blip>
          <a:srcRect/>
          <a:stretch/>
        </p:blipFill>
        <p:spPr>
          <a:xfrm>
            <a:off x="1266605" y="730664"/>
            <a:ext cx="11197883" cy="5704243"/>
          </a:xfrm>
          <a:prstGeom prst="rect">
            <a:avLst/>
          </a:prstGeom>
          <a:solidFill>
            <a:schemeClr val="lt1"/>
          </a:solidFill>
          <a:ln>
            <a:noFill/>
          </a:ln>
        </p:spPr>
      </p:pic>
      <p:pic>
        <p:nvPicPr>
          <p:cNvPr id="71" name="Google Shape;71;p12"/>
          <p:cNvPicPr preferRelativeResize="0"/>
          <p:nvPr/>
        </p:nvPicPr>
        <p:blipFill rotWithShape="1">
          <a:blip r:embed="rId4">
            <a:alphaModFix/>
          </a:blip>
          <a:srcRect l="4014" r="3136"/>
          <a:stretch/>
        </p:blipFill>
        <p:spPr>
          <a:xfrm>
            <a:off x="5021179" y="202045"/>
            <a:ext cx="2374232" cy="1422036"/>
          </a:xfrm>
          <a:prstGeom prst="rect">
            <a:avLst/>
          </a:prstGeom>
          <a:noFill/>
          <a:ln w="9525" cap="flat" cmpd="sng">
            <a:solidFill>
              <a:srgbClr val="171616"/>
            </a:solidFill>
            <a:prstDash val="solid"/>
            <a:round/>
            <a:headEnd type="none" w="sm" len="sm"/>
            <a:tailEnd type="none" w="sm" len="sm"/>
          </a:ln>
        </p:spPr>
      </p:pic>
      <p:pic>
        <p:nvPicPr>
          <p:cNvPr id="72" name="Google Shape;72;p12"/>
          <p:cNvPicPr preferRelativeResize="0"/>
          <p:nvPr/>
        </p:nvPicPr>
        <p:blipFill rotWithShape="1">
          <a:blip r:embed="rId5">
            <a:alphaModFix/>
          </a:blip>
          <a:srcRect/>
          <a:stretch/>
        </p:blipFill>
        <p:spPr>
          <a:xfrm>
            <a:off x="5229726" y="5147511"/>
            <a:ext cx="2065765" cy="1287377"/>
          </a:xfrm>
          <a:prstGeom prst="rect">
            <a:avLst/>
          </a:prstGeom>
          <a:noFill/>
          <a:ln w="9525" cap="flat" cmpd="sng">
            <a:solidFill>
              <a:srgbClr val="171616"/>
            </a:solidFill>
            <a:prstDash val="solid"/>
            <a:round/>
            <a:headEnd type="none" w="sm" len="sm"/>
            <a:tailEnd type="none" w="sm" len="sm"/>
          </a:ln>
        </p:spPr>
      </p:pic>
      <p:pic>
        <p:nvPicPr>
          <p:cNvPr id="73" name="Google Shape;73;p12"/>
          <p:cNvPicPr preferRelativeResize="0"/>
          <p:nvPr/>
        </p:nvPicPr>
        <p:blipFill rotWithShape="1">
          <a:blip r:embed="rId6">
            <a:alphaModFix/>
          </a:blip>
          <a:srcRect/>
          <a:stretch/>
        </p:blipFill>
        <p:spPr>
          <a:xfrm>
            <a:off x="9160043" y="5147511"/>
            <a:ext cx="1944981" cy="1287377"/>
          </a:xfrm>
          <a:prstGeom prst="rect">
            <a:avLst/>
          </a:prstGeom>
          <a:noFill/>
          <a:ln w="9525" cap="flat" cmpd="sng">
            <a:solidFill>
              <a:srgbClr val="171616"/>
            </a:solidFill>
            <a:prstDash val="solid"/>
            <a:round/>
            <a:headEnd type="none" w="sm" len="sm"/>
            <a:tailEnd type="none" w="sm" len="sm"/>
          </a:ln>
        </p:spPr>
      </p:pic>
      <p:pic>
        <p:nvPicPr>
          <p:cNvPr id="74" name="Google Shape;74;p12"/>
          <p:cNvPicPr preferRelativeResize="0"/>
          <p:nvPr/>
        </p:nvPicPr>
        <p:blipFill rotWithShape="1">
          <a:blip r:embed="rId7">
            <a:alphaModFix/>
          </a:blip>
          <a:srcRect/>
          <a:stretch/>
        </p:blipFill>
        <p:spPr>
          <a:xfrm>
            <a:off x="1556083" y="5147511"/>
            <a:ext cx="1587927" cy="1287377"/>
          </a:xfrm>
          <a:prstGeom prst="rect">
            <a:avLst/>
          </a:prstGeom>
          <a:noFill/>
          <a:ln w="9525" cap="flat" cmpd="sng">
            <a:solidFill>
              <a:srgbClr val="222A35"/>
            </a:solidFill>
            <a:prstDash val="solid"/>
            <a:round/>
            <a:headEnd type="none" w="sm" len="sm"/>
            <a:tailEnd type="none" w="sm" len="sm"/>
          </a:ln>
        </p:spPr>
      </p:pic>
    </p:spTree>
  </p:cSld>
  <p:clrMapOvr>
    <a:masterClrMapping/>
  </p:clrMapOvr>
  <p:transition spd="med">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6"/>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F7F7F"/>
              </a:buClr>
              <a:buSzPts val="3200"/>
              <a:buFont typeface="Arial"/>
              <a:buNone/>
            </a:pPr>
            <a:endParaRPr/>
          </a:p>
        </p:txBody>
      </p:sp>
      <p:sp>
        <p:nvSpPr>
          <p:cNvPr id="294" name="Google Shape;294;p36"/>
          <p:cNvSpPr txBox="1">
            <a:spLocks noGrp="1"/>
          </p:cNvSpPr>
          <p:nvPr>
            <p:ph type="body" idx="1"/>
          </p:nvPr>
        </p:nvSpPr>
        <p:spPr>
          <a:xfrm>
            <a:off x="838200" y="2286000"/>
            <a:ext cx="10515600" cy="350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2000"/>
              <a:buNone/>
            </a:pPr>
            <a:endParaRPr/>
          </a:p>
        </p:txBody>
      </p:sp>
      <p:pic>
        <p:nvPicPr>
          <p:cNvPr id="295" name="Google Shape;295;p36"/>
          <p:cNvPicPr preferRelativeResize="0"/>
          <p:nvPr/>
        </p:nvPicPr>
        <p:blipFill rotWithShape="1">
          <a:blip r:embed="rId3">
            <a:alphaModFix/>
          </a:blip>
          <a:srcRect l="10700" r="-10699"/>
          <a:stretch/>
        </p:blipFill>
        <p:spPr>
          <a:xfrm>
            <a:off x="1765500" y="571207"/>
            <a:ext cx="9826979" cy="55276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0"/>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F7F7F"/>
              </a:buClr>
              <a:buSzPts val="3200"/>
              <a:buFont typeface="Arial"/>
              <a:buNone/>
            </a:pPr>
            <a:endParaRPr/>
          </a:p>
        </p:txBody>
      </p:sp>
      <p:sp>
        <p:nvSpPr>
          <p:cNvPr id="53" name="Google Shape;53;p10"/>
          <p:cNvSpPr txBox="1">
            <a:spLocks noGrp="1"/>
          </p:cNvSpPr>
          <p:nvPr>
            <p:ph type="body" idx="1"/>
          </p:nvPr>
        </p:nvSpPr>
        <p:spPr>
          <a:xfrm>
            <a:off x="838200" y="2286000"/>
            <a:ext cx="10515600" cy="350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2000"/>
              <a:buNone/>
            </a:pPr>
            <a:endParaRPr/>
          </a:p>
        </p:txBody>
      </p:sp>
      <p:pic>
        <p:nvPicPr>
          <p:cNvPr id="54" name="Google Shape;54;p10"/>
          <p:cNvPicPr preferRelativeResize="0"/>
          <p:nvPr/>
        </p:nvPicPr>
        <p:blipFill rotWithShape="1">
          <a:blip r:embed="rId3">
            <a:alphaModFix/>
          </a:blip>
          <a:srcRect/>
          <a:stretch/>
        </p:blipFill>
        <p:spPr>
          <a:xfrm>
            <a:off x="278277" y="1194322"/>
            <a:ext cx="3066750" cy="4740811"/>
          </a:xfrm>
          <a:prstGeom prst="rect">
            <a:avLst/>
          </a:prstGeom>
          <a:noFill/>
          <a:ln>
            <a:noFill/>
          </a:ln>
        </p:spPr>
      </p:pic>
      <p:pic>
        <p:nvPicPr>
          <p:cNvPr id="55" name="Google Shape;55;p10"/>
          <p:cNvPicPr preferRelativeResize="0"/>
          <p:nvPr/>
        </p:nvPicPr>
        <p:blipFill rotWithShape="1">
          <a:blip r:embed="rId4">
            <a:alphaModFix/>
          </a:blip>
          <a:srcRect/>
          <a:stretch/>
        </p:blipFill>
        <p:spPr>
          <a:xfrm>
            <a:off x="3817775" y="1281462"/>
            <a:ext cx="3050438" cy="4262510"/>
          </a:xfrm>
          <a:prstGeom prst="rect">
            <a:avLst/>
          </a:prstGeom>
          <a:noFill/>
          <a:ln>
            <a:noFill/>
          </a:ln>
        </p:spPr>
      </p:pic>
      <p:sp>
        <p:nvSpPr>
          <p:cNvPr id="56" name="Google Shape;56;p10"/>
          <p:cNvSpPr/>
          <p:nvPr/>
        </p:nvSpPr>
        <p:spPr>
          <a:xfrm>
            <a:off x="6993467" y="2784102"/>
            <a:ext cx="436033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a:solidFill>
                  <a:srgbClr val="171616"/>
                </a:solidFill>
                <a:latin typeface="Arial"/>
                <a:ea typeface="Arial"/>
                <a:cs typeface="Arial"/>
                <a:sym typeface="Arial"/>
              </a:rPr>
              <a:t>Recibe el primer premio Nobel de Paz en Diciembre de 1901</a:t>
            </a:r>
            <a:endParaRPr sz="1800">
              <a:solidFill>
                <a:srgbClr val="171616"/>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anim calcmode="lin" valueType="num">
                                      <p:cBhvr additive="base">
                                        <p:cTn id="15" dur="500"/>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3200"/>
              <a:buFont typeface="Arial"/>
              <a:buNone/>
            </a:pPr>
            <a:r>
              <a:rPr lang="es-ES">
                <a:solidFill>
                  <a:srgbClr val="171616"/>
                </a:solidFill>
              </a:rPr>
              <a:t>CICR</a:t>
            </a:r>
            <a:endParaRPr>
              <a:solidFill>
                <a:srgbClr val="171616"/>
              </a:solidFill>
            </a:endParaRPr>
          </a:p>
        </p:txBody>
      </p:sp>
      <p:sp>
        <p:nvSpPr>
          <p:cNvPr id="80" name="Google Shape;80;p13"/>
          <p:cNvSpPr txBox="1">
            <a:spLocks noGrp="1"/>
          </p:cNvSpPr>
          <p:nvPr>
            <p:ph type="body" idx="1"/>
          </p:nvPr>
        </p:nvSpPr>
        <p:spPr>
          <a:xfrm>
            <a:off x="838200" y="2286000"/>
            <a:ext cx="10515600" cy="350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2000"/>
              <a:buNone/>
            </a:pPr>
            <a:endParaRPr/>
          </a:p>
        </p:txBody>
      </p:sp>
      <p:pic>
        <p:nvPicPr>
          <p:cNvPr id="81" name="Google Shape;81;p13"/>
          <p:cNvPicPr preferRelativeResize="0"/>
          <p:nvPr/>
        </p:nvPicPr>
        <p:blipFill rotWithShape="1">
          <a:blip r:embed="rId3">
            <a:alphaModFix/>
          </a:blip>
          <a:srcRect/>
          <a:stretch/>
        </p:blipFill>
        <p:spPr>
          <a:xfrm>
            <a:off x="838199" y="2447782"/>
            <a:ext cx="10922391" cy="4517812"/>
          </a:xfrm>
          <a:prstGeom prst="rect">
            <a:avLst/>
          </a:prstGeom>
          <a:noFill/>
          <a:ln>
            <a:noFill/>
          </a:ln>
        </p:spPr>
      </p:pic>
      <p:pic>
        <p:nvPicPr>
          <p:cNvPr id="82" name="Google Shape;82;p13"/>
          <p:cNvPicPr preferRelativeResize="0"/>
          <p:nvPr/>
        </p:nvPicPr>
        <p:blipFill rotWithShape="1">
          <a:blip r:embed="rId4">
            <a:alphaModFix/>
          </a:blip>
          <a:srcRect/>
          <a:stretch/>
        </p:blipFill>
        <p:spPr>
          <a:xfrm>
            <a:off x="972461" y="2286000"/>
            <a:ext cx="2614801" cy="1735015"/>
          </a:xfrm>
          <a:prstGeom prst="rect">
            <a:avLst/>
          </a:prstGeom>
          <a:noFill/>
          <a:ln>
            <a:noFill/>
          </a:ln>
        </p:spPr>
      </p:pic>
      <p:pic>
        <p:nvPicPr>
          <p:cNvPr id="83" name="Google Shape;83;p13"/>
          <p:cNvPicPr preferRelativeResize="0"/>
          <p:nvPr/>
        </p:nvPicPr>
        <p:blipFill rotWithShape="1">
          <a:blip r:embed="rId5">
            <a:alphaModFix/>
          </a:blip>
          <a:srcRect/>
          <a:stretch/>
        </p:blipFill>
        <p:spPr>
          <a:xfrm>
            <a:off x="4649752" y="1547447"/>
            <a:ext cx="2735785" cy="1881554"/>
          </a:xfrm>
          <a:prstGeom prst="rect">
            <a:avLst/>
          </a:prstGeom>
          <a:noFill/>
          <a:ln>
            <a:noFill/>
          </a:ln>
        </p:spPr>
      </p:pic>
      <p:pic>
        <p:nvPicPr>
          <p:cNvPr id="84" name="Google Shape;84;p13"/>
          <p:cNvPicPr preferRelativeResize="0"/>
          <p:nvPr/>
        </p:nvPicPr>
        <p:blipFill rotWithShape="1">
          <a:blip r:embed="rId6">
            <a:alphaModFix/>
          </a:blip>
          <a:srcRect/>
          <a:stretch/>
        </p:blipFill>
        <p:spPr>
          <a:xfrm>
            <a:off x="8448027" y="801858"/>
            <a:ext cx="2771512" cy="2110663"/>
          </a:xfrm>
          <a:prstGeom prst="rect">
            <a:avLst/>
          </a:prstGeom>
          <a:noFill/>
          <a:ln>
            <a:noFill/>
          </a:ln>
        </p:spPr>
      </p:pic>
    </p:spTree>
  </p:cSld>
  <p:clrMapOvr>
    <a:masterClrMapping/>
  </p:clrMapOvr>
  <p:transition spd="med">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4"/>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3200"/>
              <a:buFont typeface="Arial"/>
              <a:buNone/>
            </a:pPr>
            <a:r>
              <a:rPr lang="es-ES">
                <a:solidFill>
                  <a:srgbClr val="171616"/>
                </a:solidFill>
              </a:rPr>
              <a:t>ACCIONES DEL CICR</a:t>
            </a:r>
            <a:endParaRPr>
              <a:solidFill>
                <a:srgbClr val="171616"/>
              </a:solidFill>
            </a:endParaRPr>
          </a:p>
        </p:txBody>
      </p:sp>
      <p:sp>
        <p:nvSpPr>
          <p:cNvPr id="90" name="Google Shape;90;p14"/>
          <p:cNvSpPr txBox="1">
            <a:spLocks noGrp="1"/>
          </p:cNvSpPr>
          <p:nvPr>
            <p:ph type="body" idx="1"/>
          </p:nvPr>
        </p:nvSpPr>
        <p:spPr>
          <a:xfrm>
            <a:off x="838200" y="2286000"/>
            <a:ext cx="10515600" cy="350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2000"/>
              <a:buNone/>
            </a:pPr>
            <a:endParaRPr/>
          </a:p>
        </p:txBody>
      </p:sp>
      <p:pic>
        <p:nvPicPr>
          <p:cNvPr id="91" name="Google Shape;91;p14"/>
          <p:cNvPicPr preferRelativeResize="0"/>
          <p:nvPr/>
        </p:nvPicPr>
        <p:blipFill rotWithShape="1">
          <a:blip r:embed="rId3">
            <a:alphaModFix/>
          </a:blip>
          <a:srcRect/>
          <a:stretch/>
        </p:blipFill>
        <p:spPr>
          <a:xfrm>
            <a:off x="604911" y="1716258"/>
            <a:ext cx="10972800" cy="4880093"/>
          </a:xfrm>
          <a:prstGeom prst="rect">
            <a:avLst/>
          </a:prstGeom>
          <a:noFill/>
          <a:ln>
            <a:noFill/>
          </a:ln>
        </p:spPr>
      </p:pic>
    </p:spTree>
  </p:cSld>
  <p:clrMapOvr>
    <a:masterClrMapping/>
  </p:clrMapOvr>
  <p:transition spd="med">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838200" y="1041400"/>
            <a:ext cx="10515600" cy="8524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171616"/>
              </a:buClr>
              <a:buSzPts val="3200"/>
              <a:buFont typeface="Arial"/>
              <a:buNone/>
            </a:pPr>
            <a:r>
              <a:rPr lang="es-ES">
                <a:solidFill>
                  <a:srgbClr val="171616"/>
                </a:solidFill>
              </a:rPr>
              <a:t>ACCIONES DEL CICR</a:t>
            </a:r>
            <a:endParaRPr>
              <a:solidFill>
                <a:srgbClr val="171616"/>
              </a:solidFill>
            </a:endParaRPr>
          </a:p>
        </p:txBody>
      </p:sp>
      <p:sp>
        <p:nvSpPr>
          <p:cNvPr id="97" name="Google Shape;97;p15"/>
          <p:cNvSpPr txBox="1">
            <a:spLocks noGrp="1"/>
          </p:cNvSpPr>
          <p:nvPr>
            <p:ph type="body" idx="1"/>
          </p:nvPr>
        </p:nvSpPr>
        <p:spPr>
          <a:xfrm>
            <a:off x="838200" y="2286000"/>
            <a:ext cx="10515600" cy="350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757070"/>
              </a:buClr>
              <a:buSzPts val="2000"/>
              <a:buNone/>
            </a:pPr>
            <a:endParaRPr/>
          </a:p>
        </p:txBody>
      </p:sp>
      <p:pic>
        <p:nvPicPr>
          <p:cNvPr id="98" name="Google Shape;98;p15"/>
          <p:cNvPicPr preferRelativeResize="0"/>
          <p:nvPr/>
        </p:nvPicPr>
        <p:blipFill rotWithShape="1">
          <a:blip r:embed="rId3">
            <a:alphaModFix/>
          </a:blip>
          <a:srcRect/>
          <a:stretch/>
        </p:blipFill>
        <p:spPr>
          <a:xfrm>
            <a:off x="562707" y="1716258"/>
            <a:ext cx="11197883" cy="5396156"/>
          </a:xfrm>
          <a:prstGeom prst="rect">
            <a:avLst/>
          </a:prstGeom>
          <a:noFill/>
          <a:ln>
            <a:noFill/>
          </a:ln>
        </p:spPr>
      </p:pic>
    </p:spTree>
  </p:cSld>
  <p:clrMapOvr>
    <a:masterClrMapping/>
  </p:clrMapOvr>
  <p:transition spd="med">
    <p:push/>
  </p:transition>
</p:sld>
</file>

<file path=ppt/theme/theme1.xml><?xml version="1.0" encoding="utf-8"?>
<a:theme xmlns:a="http://schemas.openxmlformats.org/drawingml/2006/main" name="Tema Cruz Roja 2020">
  <a:themeElements>
    <a:clrScheme name="Cruz Roja 1">
      <a:dk1>
        <a:srgbClr val="44546A"/>
      </a:dk1>
      <a:lt1>
        <a:srgbClr val="FFFFFF"/>
      </a:lt1>
      <a:dk2>
        <a:srgbClr val="44546A"/>
      </a:dk2>
      <a:lt2>
        <a:srgbClr val="E7E6E6"/>
      </a:lt2>
      <a:accent1>
        <a:srgbClr val="C00000"/>
      </a:accent1>
      <a:accent2>
        <a:srgbClr val="44546A"/>
      </a:accent2>
      <a:accent3>
        <a:srgbClr val="7B7B7B"/>
      </a:accent3>
      <a:accent4>
        <a:srgbClr val="FFC000"/>
      </a:accent4>
      <a:accent5>
        <a:srgbClr val="4472C4"/>
      </a:accent5>
      <a:accent6>
        <a:srgbClr val="FD5959"/>
      </a:accent6>
      <a:hlink>
        <a:srgbClr val="000000"/>
      </a:hlink>
      <a:folHlink>
        <a:srgbClr val="E7E6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1458</Words>
  <Application>Microsoft Office PowerPoint</Application>
  <PresentationFormat>Panorámica</PresentationFormat>
  <Paragraphs>114</Paragraphs>
  <Slides>50</Slides>
  <Notes>50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50</vt:i4>
      </vt:variant>
    </vt:vector>
  </HeadingPairs>
  <TitlesOfParts>
    <vt:vector size="54" baseType="lpstr">
      <vt:lpstr>Arial</vt:lpstr>
      <vt:lpstr>Calibri</vt:lpstr>
      <vt:lpstr>Noto Sans Symbols</vt:lpstr>
      <vt:lpstr>Tema Cruz Roja 2020</vt:lpstr>
      <vt:lpstr>Presentación de PowerPoint</vt:lpstr>
      <vt:lpstr>EL FUNDADOR</vt:lpstr>
      <vt:lpstr>ORIGEN</vt:lpstr>
      <vt:lpstr>LA FUNDACION</vt:lpstr>
      <vt:lpstr>Presentación de PowerPoint</vt:lpstr>
      <vt:lpstr>Presentación de PowerPoint</vt:lpstr>
      <vt:lpstr>CICR</vt:lpstr>
      <vt:lpstr>ACCIONES DEL CICR</vt:lpstr>
      <vt:lpstr>ACCIONES DEL CICR</vt:lpstr>
      <vt:lpstr>LA FEDERACION</vt:lpstr>
      <vt:lpstr>ACCIONES</vt:lpstr>
      <vt:lpstr>LAS SOCIEDADES NACIONALES</vt:lpstr>
      <vt:lpstr>EMBLEMA</vt:lpstr>
      <vt:lpstr>Presentación de PowerPoint</vt:lpstr>
      <vt:lpstr>USOS DEL EMBLEMA</vt:lpstr>
      <vt:lpstr>Emblema a Titulo Protector</vt:lpstr>
      <vt:lpstr>Emblema a Titulo Protector – Componente sanitario Militar</vt:lpstr>
      <vt:lpstr>Emblema a Titulo Protector – Movimiento</vt:lpstr>
      <vt:lpstr>Normas técnicas del Emblema a título protector </vt:lpstr>
      <vt:lpstr>Normas técnicas del Emblema a título protector </vt:lpstr>
      <vt:lpstr>Emblema a Titulo Indicativo</vt:lpstr>
      <vt:lpstr>Normas técnicas del Emblema a título Indicativo </vt:lpstr>
      <vt:lpstr>Uso Indebido del Emblema</vt:lpstr>
      <vt:lpstr>Imitación</vt:lpstr>
      <vt:lpstr>Presentación de PowerPoint</vt:lpstr>
      <vt:lpstr>Perfidia </vt:lpstr>
      <vt:lpstr>Presentación de PowerPoint</vt:lpstr>
      <vt:lpstr>PRINCIPIOS FUNDAMENTALES</vt:lpstr>
      <vt:lpstr>Presentación de PowerPoint</vt:lpstr>
      <vt:lpstr>Jerarquización de principios  </vt:lpstr>
      <vt:lpstr>Presentación de PowerPoint</vt:lpstr>
      <vt:lpstr>CRUZ ROJA COLOMBIANA</vt:lpstr>
      <vt:lpstr>Presentación de PowerPoint</vt:lpstr>
      <vt:lpstr>MISION</vt:lpstr>
      <vt:lpstr>Presentación de PowerPoint</vt:lpstr>
      <vt:lpstr>Contexto Historico</vt:lpstr>
      <vt:lpstr>Seccional Cundinamarca y Bogotá</vt:lpstr>
      <vt:lpstr>Presencia en Cundinamarca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miguel esteban montaño coronado</cp:lastModifiedBy>
  <cp:revision>6</cp:revision>
  <dcterms:modified xsi:type="dcterms:W3CDTF">2021-04-18T04:31:27Z</dcterms:modified>
</cp:coreProperties>
</file>